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6" r:id="rId5"/>
  </p:sldMasterIdLst>
  <p:notesMasterIdLst>
    <p:notesMasterId r:id="rId26"/>
  </p:notesMasterIdLst>
  <p:sldIdLst>
    <p:sldId id="289" r:id="rId6"/>
    <p:sldId id="256" r:id="rId7"/>
    <p:sldId id="258" r:id="rId8"/>
    <p:sldId id="332" r:id="rId9"/>
    <p:sldId id="339" r:id="rId10"/>
    <p:sldId id="333" r:id="rId11"/>
    <p:sldId id="349" r:id="rId12"/>
    <p:sldId id="294" r:id="rId13"/>
    <p:sldId id="293" r:id="rId14"/>
    <p:sldId id="295" r:id="rId15"/>
    <p:sldId id="350" r:id="rId16"/>
    <p:sldId id="336" r:id="rId17"/>
    <p:sldId id="337" r:id="rId18"/>
    <p:sldId id="344" r:id="rId19"/>
    <p:sldId id="356" r:id="rId20"/>
    <p:sldId id="360" r:id="rId21"/>
    <p:sldId id="362" r:id="rId22"/>
    <p:sldId id="342" r:id="rId23"/>
    <p:sldId id="343" r:id="rId24"/>
    <p:sldId id="33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953D5744-B6B8-E1A0-991A-9F404DDF9A1A}" name="Mhairi Mackenzie" initials="MM" userId="S::v1mmack7@ed.ac.uk::c6ecc16f-709d-4c80-a98c-3322d5f341e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F6F1"/>
    <a:srgbClr val="1B9D8E"/>
    <a:srgbClr val="BE62AB"/>
    <a:srgbClr val="073B5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26" dt="2026-09-02T09:13:04.097"/>
    <p1510:client id="{5102DF14-D516-F3C9-C762-0B2E938FB38D}" v="352" dt="2026-09-02T09:03:32.971"/>
    <p1510:client id="{D93AA4A8-AC68-AA95-81E5-F2B652820B30}" v="116" dt="2026-09-02T09:05:52.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 Marshall" userId="S::amarsha7@ed.ac.uk::72035658-ab0a-4285-9e0d-84020526c945" providerId="AD" clId="Web-{5102DF14-D516-F3C9-C762-0B2E938FB38D}"/>
    <pc:docChg chg="addSld delSld modSld">
      <pc:chgData name="Alan Marshall" userId="S::amarsha7@ed.ac.uk::72035658-ab0a-4285-9e0d-84020526c945" providerId="AD" clId="Web-{5102DF14-D516-F3C9-C762-0B2E938FB38D}" dt="2026-09-02T09:03:32.971" v="284" actId="20577"/>
      <pc:docMkLst>
        <pc:docMk/>
      </pc:docMkLst>
      <pc:sldChg chg="add">
        <pc:chgData name="Alan Marshall" userId="S::amarsha7@ed.ac.uk::72035658-ab0a-4285-9e0d-84020526c945" providerId="AD" clId="Web-{5102DF14-D516-F3C9-C762-0B2E938FB38D}" dt="2026-09-02T08:27:26.022" v="1"/>
        <pc:sldMkLst>
          <pc:docMk/>
          <pc:sldMk cId="1997207268" sldId="293"/>
        </pc:sldMkLst>
      </pc:sldChg>
      <pc:sldChg chg="add">
        <pc:chgData name="Alan Marshall" userId="S::amarsha7@ed.ac.uk::72035658-ab0a-4285-9e0d-84020526c945" providerId="AD" clId="Web-{5102DF14-D516-F3C9-C762-0B2E938FB38D}" dt="2026-09-02T08:27:25.943" v="0"/>
        <pc:sldMkLst>
          <pc:docMk/>
          <pc:sldMk cId="1789156765" sldId="294"/>
        </pc:sldMkLst>
      </pc:sldChg>
      <pc:sldChg chg="add">
        <pc:chgData name="Alan Marshall" userId="S::amarsha7@ed.ac.uk::72035658-ab0a-4285-9e0d-84020526c945" providerId="AD" clId="Web-{5102DF14-D516-F3C9-C762-0B2E938FB38D}" dt="2026-09-02T08:27:26.084" v="2"/>
        <pc:sldMkLst>
          <pc:docMk/>
          <pc:sldMk cId="768551423" sldId="295"/>
        </pc:sldMkLst>
      </pc:sldChg>
      <pc:sldChg chg="add del">
        <pc:chgData name="Alan Marshall" userId="S::amarsha7@ed.ac.uk::72035658-ab0a-4285-9e0d-84020526c945" providerId="AD" clId="Web-{5102DF14-D516-F3C9-C762-0B2E938FB38D}" dt="2026-09-02T08:29:28.824" v="4"/>
        <pc:sldMkLst>
          <pc:docMk/>
          <pc:sldMk cId="4216031174" sldId="344"/>
        </pc:sldMkLst>
      </pc:sldChg>
      <pc:sldChg chg="modSp add">
        <pc:chgData name="Alan Marshall" userId="S::amarsha7@ed.ac.uk::72035658-ab0a-4285-9e0d-84020526c945" providerId="AD" clId="Web-{5102DF14-D516-F3C9-C762-0B2E938FB38D}" dt="2026-09-02T09:03:32.971" v="284" actId="20577"/>
        <pc:sldMkLst>
          <pc:docMk/>
          <pc:sldMk cId="3503142657" sldId="356"/>
        </pc:sldMkLst>
        <pc:spChg chg="mod">
          <ac:chgData name="Alan Marshall" userId="S::amarsha7@ed.ac.uk::72035658-ab0a-4285-9e0d-84020526c945" providerId="AD" clId="Web-{5102DF14-D516-F3C9-C762-0B2E938FB38D}" dt="2026-09-02T09:03:32.971" v="284" actId="20577"/>
          <ac:spMkLst>
            <pc:docMk/>
            <pc:sldMk cId="3503142657" sldId="356"/>
            <ac:spMk id="3" creationId="{4CF99CAA-F474-4526-8B4F-A5D0694AEAE4}"/>
          </ac:spMkLst>
        </pc:spChg>
      </pc:sldChg>
      <pc:sldChg chg="addSp delSp modSp add">
        <pc:chgData name="Alan Marshall" userId="S::amarsha7@ed.ac.uk::72035658-ab0a-4285-9e0d-84020526c945" providerId="AD" clId="Web-{5102DF14-D516-F3C9-C762-0B2E938FB38D}" dt="2026-09-02T08:38:52.582" v="115" actId="1076"/>
        <pc:sldMkLst>
          <pc:docMk/>
          <pc:sldMk cId="1086277615" sldId="360"/>
        </pc:sldMkLst>
        <pc:spChg chg="del mod">
          <ac:chgData name="Alan Marshall" userId="S::amarsha7@ed.ac.uk::72035658-ab0a-4285-9e0d-84020526c945" providerId="AD" clId="Web-{5102DF14-D516-F3C9-C762-0B2E938FB38D}" dt="2026-09-02T08:31:18.343" v="16"/>
          <ac:spMkLst>
            <pc:docMk/>
            <pc:sldMk cId="1086277615" sldId="360"/>
            <ac:spMk id="4" creationId="{9D99B8F2-A721-A093-5D44-D1D54084456E}"/>
          </ac:spMkLst>
        </pc:spChg>
        <pc:spChg chg="add del mod">
          <ac:chgData name="Alan Marshall" userId="S::amarsha7@ed.ac.uk::72035658-ab0a-4285-9e0d-84020526c945" providerId="AD" clId="Web-{5102DF14-D516-F3C9-C762-0B2E938FB38D}" dt="2026-09-02T08:31:32.578" v="19"/>
          <ac:spMkLst>
            <pc:docMk/>
            <pc:sldMk cId="1086277615" sldId="360"/>
            <ac:spMk id="6" creationId="{692D84FD-05CE-B1D7-64E1-2679EC4EFAC8}"/>
          </ac:spMkLst>
        </pc:spChg>
        <pc:spChg chg="add mod">
          <ac:chgData name="Alan Marshall" userId="S::amarsha7@ed.ac.uk::72035658-ab0a-4285-9e0d-84020526c945" providerId="AD" clId="Web-{5102DF14-D516-F3C9-C762-0B2E938FB38D}" dt="2026-09-02T08:38:52.582" v="115" actId="1076"/>
          <ac:spMkLst>
            <pc:docMk/>
            <pc:sldMk cId="1086277615" sldId="360"/>
            <ac:spMk id="7" creationId="{A7CC619A-465C-726F-4BD7-90441974B872}"/>
          </ac:spMkLst>
        </pc:spChg>
        <pc:spChg chg="add mod">
          <ac:chgData name="Alan Marshall" userId="S::amarsha7@ed.ac.uk::72035658-ab0a-4285-9e0d-84020526c945" providerId="AD" clId="Web-{5102DF14-D516-F3C9-C762-0B2E938FB38D}" dt="2026-09-02T08:38:48.816" v="114" actId="1076"/>
          <ac:spMkLst>
            <pc:docMk/>
            <pc:sldMk cId="1086277615" sldId="360"/>
            <ac:spMk id="8" creationId="{F8C63A55-09EC-E611-08DD-C94D7F4BD459}"/>
          </ac:spMkLst>
        </pc:spChg>
        <pc:spChg chg="add mod">
          <ac:chgData name="Alan Marshall" userId="S::amarsha7@ed.ac.uk::72035658-ab0a-4285-9e0d-84020526c945" providerId="AD" clId="Web-{5102DF14-D516-F3C9-C762-0B2E938FB38D}" dt="2026-09-02T08:38:46.394" v="113" actId="1076"/>
          <ac:spMkLst>
            <pc:docMk/>
            <pc:sldMk cId="1086277615" sldId="360"/>
            <ac:spMk id="9" creationId="{8D7F81F8-46FF-7F6D-58E8-55FF33FC49A5}"/>
          </ac:spMkLst>
        </pc:spChg>
      </pc:sldChg>
      <pc:sldChg chg="addSp delSp modSp add">
        <pc:chgData name="Alan Marshall" userId="S::amarsha7@ed.ac.uk::72035658-ab0a-4285-9e0d-84020526c945" providerId="AD" clId="Web-{5102DF14-D516-F3C9-C762-0B2E938FB38D}" dt="2026-09-02T08:39:51.555" v="132" actId="20577"/>
        <pc:sldMkLst>
          <pc:docMk/>
          <pc:sldMk cId="3586465065" sldId="362"/>
        </pc:sldMkLst>
        <pc:spChg chg="mod">
          <ac:chgData name="Alan Marshall" userId="S::amarsha7@ed.ac.uk::72035658-ab0a-4285-9e0d-84020526c945" providerId="AD" clId="Web-{5102DF14-D516-F3C9-C762-0B2E938FB38D}" dt="2026-09-02T08:39:37.257" v="131" actId="20577"/>
          <ac:spMkLst>
            <pc:docMk/>
            <pc:sldMk cId="3586465065" sldId="362"/>
            <ac:spMk id="4" creationId="{9D99B8F2-A721-A093-5D44-D1D54084456E}"/>
          </ac:spMkLst>
        </pc:spChg>
        <pc:spChg chg="add mod">
          <ac:chgData name="Alan Marshall" userId="S::amarsha7@ed.ac.uk::72035658-ab0a-4285-9e0d-84020526c945" providerId="AD" clId="Web-{5102DF14-D516-F3C9-C762-0B2E938FB38D}" dt="2026-09-02T08:39:51.555" v="132" actId="20577"/>
          <ac:spMkLst>
            <pc:docMk/>
            <pc:sldMk cId="3586465065" sldId="362"/>
            <ac:spMk id="5" creationId="{9D99B8F2-A721-A093-5D44-D1D54084456E}"/>
          </ac:spMkLst>
        </pc:spChg>
        <pc:spChg chg="del mod">
          <ac:chgData name="Alan Marshall" userId="S::amarsha7@ed.ac.uk::72035658-ab0a-4285-9e0d-84020526c945" providerId="AD" clId="Web-{5102DF14-D516-F3C9-C762-0B2E938FB38D}" dt="2026-09-02T08:30:46.296" v="11"/>
          <ac:spMkLst>
            <pc:docMk/>
            <pc:sldMk cId="3586465065" sldId="362"/>
            <ac:spMk id="6" creationId="{0B236D29-7EBA-11A1-69E0-14852EC587EA}"/>
          </ac:spMkLst>
        </pc:spChg>
        <pc:spChg chg="del mod">
          <ac:chgData name="Alan Marshall" userId="S::amarsha7@ed.ac.uk::72035658-ab0a-4285-9e0d-84020526c945" providerId="AD" clId="Web-{5102DF14-D516-F3C9-C762-0B2E938FB38D}" dt="2026-09-02T08:30:57.327" v="13"/>
          <ac:spMkLst>
            <pc:docMk/>
            <pc:sldMk cId="3586465065" sldId="362"/>
            <ac:spMk id="8" creationId="{D38EB090-890F-AD92-6614-7305CFABDE26}"/>
          </ac:spMkLst>
        </pc:spChg>
      </pc:sldChg>
      <pc:sldMasterChg chg="addSldLayout">
        <pc:chgData name="Alan Marshall" userId="S::amarsha7@ed.ac.uk::72035658-ab0a-4285-9e0d-84020526c945" providerId="AD" clId="Web-{5102DF14-D516-F3C9-C762-0B2E938FB38D}" dt="2026-09-02T08:27:25.943" v="0"/>
        <pc:sldMasterMkLst>
          <pc:docMk/>
          <pc:sldMasterMk cId="338098984" sldId="2147483686"/>
        </pc:sldMasterMkLst>
        <pc:sldLayoutChg chg="add">
          <pc:chgData name="Alan Marshall" userId="S::amarsha7@ed.ac.uk::72035658-ab0a-4285-9e0d-84020526c945" providerId="AD" clId="Web-{5102DF14-D516-F3C9-C762-0B2E938FB38D}" dt="2026-09-02T08:27:25.943" v="0"/>
          <pc:sldLayoutMkLst>
            <pc:docMk/>
            <pc:sldMasterMk cId="338098984" sldId="2147483686"/>
            <pc:sldLayoutMk cId="626995961" sldId="2147483694"/>
          </pc:sldLayoutMkLst>
        </pc:sldLayoutChg>
      </pc:sldMasterChg>
    </pc:docChg>
  </pc:docChgLst>
  <pc:docChgLst>
    <pc:chgData name="Linsey Fender" userId="S::lfender@ed.ac.uk::78865993-a2bd-4727-9cc5-81a721d162eb" providerId="AD" clId="Web-{D93AA4A8-AC68-AA95-81E5-F2B652820B30}"/>
    <pc:docChg chg="modSld">
      <pc:chgData name="Linsey Fender" userId="S::lfender@ed.ac.uk::78865993-a2bd-4727-9cc5-81a721d162eb" providerId="AD" clId="Web-{D93AA4A8-AC68-AA95-81E5-F2B652820B30}" dt="2026-09-02T09:05:52.514" v="115" actId="20577"/>
      <pc:docMkLst>
        <pc:docMk/>
      </pc:docMkLst>
      <pc:sldChg chg="modSp">
        <pc:chgData name="Linsey Fender" userId="S::lfender@ed.ac.uk::78865993-a2bd-4727-9cc5-81a721d162eb" providerId="AD" clId="Web-{D93AA4A8-AC68-AA95-81E5-F2B652820B30}" dt="2026-09-02T09:05:52.514" v="115" actId="20577"/>
        <pc:sldMkLst>
          <pc:docMk/>
          <pc:sldMk cId="3503142657" sldId="356"/>
        </pc:sldMkLst>
        <pc:spChg chg="mod">
          <ac:chgData name="Linsey Fender" userId="S::lfender@ed.ac.uk::78865993-a2bd-4727-9cc5-81a721d162eb" providerId="AD" clId="Web-{D93AA4A8-AC68-AA95-81E5-F2B652820B30}" dt="2026-09-02T09:05:52.514" v="115" actId="20577"/>
          <ac:spMkLst>
            <pc:docMk/>
            <pc:sldMk cId="3503142657" sldId="356"/>
            <ac:spMk id="3" creationId="{4CF99CAA-F474-4526-8B4F-A5D0694AEAE4}"/>
          </ac:spMkLst>
        </pc:spChg>
      </pc:sldChg>
    </pc:docChg>
  </pc:docChgLst>
  <pc:docChgLst>
    <pc:chgData name="SGSSS Team" userId="S::sgsss@ed.ac.uk::76f6db25-8577-4885-85a5-be17ab5e5ec4" providerId="AD" clId="Web-{00000000-0000-0000-0000-000000000000}"/>
    <pc:docChg chg="modSld">
      <pc:chgData name="SGSSS Team" userId="S::sgsss@ed.ac.uk::76f6db25-8577-4885-85a5-be17ab5e5ec4" providerId="AD" clId="Web-{00000000-0000-0000-0000-000000000000}" dt="2026-09-02T09:13:04.097" v="79" actId="20577"/>
      <pc:docMkLst>
        <pc:docMk/>
      </pc:docMkLst>
      <pc:sldChg chg="modSp">
        <pc:chgData name="SGSSS Team" userId="S::sgsss@ed.ac.uk::76f6db25-8577-4885-85a5-be17ab5e5ec4" providerId="AD" clId="Web-{00000000-0000-0000-0000-000000000000}" dt="2026-09-01T12:54:31.539" v="78" actId="20577"/>
        <pc:sldMkLst>
          <pc:docMk/>
          <pc:sldMk cId="541943337" sldId="330"/>
        </pc:sldMkLst>
        <pc:spChg chg="mod">
          <ac:chgData name="SGSSS Team" userId="S::sgsss@ed.ac.uk::76f6db25-8577-4885-85a5-be17ab5e5ec4" providerId="AD" clId="Web-{00000000-0000-0000-0000-000000000000}" dt="2026-09-01T12:54:21.991" v="70" actId="20577"/>
          <ac:spMkLst>
            <pc:docMk/>
            <pc:sldMk cId="541943337" sldId="330"/>
            <ac:spMk id="2" creationId="{A4F1C2D5-F17F-3DDC-81DD-B0EB1FE6808A}"/>
          </ac:spMkLst>
        </pc:spChg>
        <pc:spChg chg="mod">
          <ac:chgData name="SGSSS Team" userId="S::sgsss@ed.ac.uk::76f6db25-8577-4885-85a5-be17ab5e5ec4" providerId="AD" clId="Web-{00000000-0000-0000-0000-000000000000}" dt="2026-09-01T12:54:31.539" v="78" actId="20577"/>
          <ac:spMkLst>
            <pc:docMk/>
            <pc:sldMk cId="541943337" sldId="330"/>
            <ac:spMk id="6" creationId="{783A65CF-ED5D-4AFE-B5E0-FCA0AC7EF404}"/>
          </ac:spMkLst>
        </pc:spChg>
      </pc:sldChg>
      <pc:sldChg chg="modSp">
        <pc:chgData name="SGSSS Team" userId="S::sgsss@ed.ac.uk::76f6db25-8577-4885-85a5-be17ab5e5ec4" providerId="AD" clId="Web-{00000000-0000-0000-0000-000000000000}" dt="2026-09-01T12:49:44.635" v="27"/>
        <pc:sldMkLst>
          <pc:docMk/>
          <pc:sldMk cId="3981336639" sldId="342"/>
        </pc:sldMkLst>
        <pc:graphicFrameChg chg="mod modGraphic">
          <ac:chgData name="SGSSS Team" userId="S::sgsss@ed.ac.uk::76f6db25-8577-4885-85a5-be17ab5e5ec4" providerId="AD" clId="Web-{00000000-0000-0000-0000-000000000000}" dt="2026-09-01T12:49:44.635" v="27"/>
          <ac:graphicFrameMkLst>
            <pc:docMk/>
            <pc:sldMk cId="3981336639" sldId="342"/>
            <ac:graphicFrameMk id="3" creationId="{AB99DBC2-A6D8-486F-AEF5-92AFCAC5E2CE}"/>
          </ac:graphicFrameMkLst>
        </pc:graphicFrameChg>
      </pc:sldChg>
      <pc:sldChg chg="modSp">
        <pc:chgData name="SGSSS Team" userId="S::sgsss@ed.ac.uk::76f6db25-8577-4885-85a5-be17ab5e5ec4" providerId="AD" clId="Web-{00000000-0000-0000-0000-000000000000}" dt="2026-09-01T12:53:49.175" v="59"/>
        <pc:sldMkLst>
          <pc:docMk/>
          <pc:sldMk cId="259096926" sldId="343"/>
        </pc:sldMkLst>
        <pc:graphicFrameChg chg="mod modGraphic">
          <ac:chgData name="SGSSS Team" userId="S::sgsss@ed.ac.uk::76f6db25-8577-4885-85a5-be17ab5e5ec4" providerId="AD" clId="Web-{00000000-0000-0000-0000-000000000000}" dt="2026-09-01T12:53:49.175" v="59"/>
          <ac:graphicFrameMkLst>
            <pc:docMk/>
            <pc:sldMk cId="259096926" sldId="343"/>
            <ac:graphicFrameMk id="3" creationId="{5199A332-CE27-43FC-8E5A-B5B1E7598815}"/>
          </ac:graphicFrameMkLst>
        </pc:graphicFrameChg>
      </pc:sldChg>
      <pc:sldChg chg="modSp">
        <pc:chgData name="SGSSS Team" userId="S::sgsss@ed.ac.uk::76f6db25-8577-4885-85a5-be17ab5e5ec4" providerId="AD" clId="Web-{00000000-0000-0000-0000-000000000000}" dt="2026-09-01T12:47:05.346" v="11" actId="20577"/>
        <pc:sldMkLst>
          <pc:docMk/>
          <pc:sldMk cId="557324999" sldId="349"/>
        </pc:sldMkLst>
        <pc:spChg chg="mod">
          <ac:chgData name="SGSSS Team" userId="S::sgsss@ed.ac.uk::76f6db25-8577-4885-85a5-be17ab5e5ec4" providerId="AD" clId="Web-{00000000-0000-0000-0000-000000000000}" dt="2026-09-01T12:47:05.346" v="11" actId="20577"/>
          <ac:spMkLst>
            <pc:docMk/>
            <pc:sldMk cId="557324999" sldId="349"/>
            <ac:spMk id="17" creationId="{EE623379-93D6-46F7-8A9E-4069D733D87F}"/>
          </ac:spMkLst>
        </pc:spChg>
      </pc:sldChg>
      <pc:sldChg chg="modSp">
        <pc:chgData name="SGSSS Team" userId="S::sgsss@ed.ac.uk::76f6db25-8577-4885-85a5-be17ab5e5ec4" providerId="AD" clId="Web-{00000000-0000-0000-0000-000000000000}" dt="2026-09-01T12:47:39.098" v="19" actId="20577"/>
        <pc:sldMkLst>
          <pc:docMk/>
          <pc:sldMk cId="548850884" sldId="350"/>
        </pc:sldMkLst>
        <pc:spChg chg="mod">
          <ac:chgData name="SGSSS Team" userId="S::sgsss@ed.ac.uk::76f6db25-8577-4885-85a5-be17ab5e5ec4" providerId="AD" clId="Web-{00000000-0000-0000-0000-000000000000}" dt="2026-09-01T12:47:39.098" v="19" actId="20577"/>
          <ac:spMkLst>
            <pc:docMk/>
            <pc:sldMk cId="548850884" sldId="350"/>
            <ac:spMk id="11" creationId="{4F3D0E7B-0161-3CD5-535B-33FCE6478C76}"/>
          </ac:spMkLst>
        </pc:spChg>
      </pc:sldChg>
      <pc:sldChg chg="modSp">
        <pc:chgData name="SGSSS Team" userId="S::sgsss@ed.ac.uk::76f6db25-8577-4885-85a5-be17ab5e5ec4" providerId="AD" clId="Web-{00000000-0000-0000-0000-000000000000}" dt="2026-09-02T09:13:04.097" v="79" actId="20577"/>
        <pc:sldMkLst>
          <pc:docMk/>
          <pc:sldMk cId="3503142657" sldId="356"/>
        </pc:sldMkLst>
        <pc:spChg chg="mod">
          <ac:chgData name="SGSSS Team" userId="S::sgsss@ed.ac.uk::76f6db25-8577-4885-85a5-be17ab5e5ec4" providerId="AD" clId="Web-{00000000-0000-0000-0000-000000000000}" dt="2026-09-02T09:13:04.097" v="79" actId="20577"/>
          <ac:spMkLst>
            <pc:docMk/>
            <pc:sldMk cId="3503142657" sldId="356"/>
            <ac:spMk id="3" creationId="{4CF99CAA-F474-4526-8B4F-A5D0694AEAE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2000" b="1">
                <a:solidFill>
                  <a:srgbClr val="1B9D8E"/>
                </a:solidFill>
              </a:rPr>
              <a:t>Studentships by sector</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sectors!$B$1</c:f>
              <c:strCache>
                <c:ptCount val="1"/>
                <c:pt idx="0">
                  <c:v># studentships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129-4542-B73D-2CC058571B6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129-4542-B73D-2CC058571B6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129-4542-B73D-2CC058571B6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129-4542-B73D-2CC058571B6A}"/>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sectors!$A$2:$A$5</c:f>
              <c:strCache>
                <c:ptCount val="4"/>
                <c:pt idx="0">
                  <c:v>Third sector</c:v>
                </c:pt>
                <c:pt idx="1">
                  <c:v>Public sector</c:v>
                </c:pt>
                <c:pt idx="2">
                  <c:v>Private sector</c:v>
                </c:pt>
                <c:pt idx="3">
                  <c:v>Other and Not Classified</c:v>
                </c:pt>
              </c:strCache>
            </c:strRef>
          </c:cat>
          <c:val>
            <c:numRef>
              <c:f>sectors!$B$2:$B$5</c:f>
              <c:numCache>
                <c:formatCode>General</c:formatCode>
                <c:ptCount val="4"/>
                <c:pt idx="0">
                  <c:v>52</c:v>
                </c:pt>
                <c:pt idx="1">
                  <c:v>41</c:v>
                </c:pt>
                <c:pt idx="2">
                  <c:v>14</c:v>
                </c:pt>
                <c:pt idx="3">
                  <c:v>1</c:v>
                </c:pt>
              </c:numCache>
            </c:numRef>
          </c:val>
          <c:extLst>
            <c:ext xmlns:c16="http://schemas.microsoft.com/office/drawing/2014/chart" uri="{C3380CC4-5D6E-409C-BE32-E72D297353CC}">
              <c16:uniqueId val="{00000008-8129-4542-B73D-2CC058571B6A}"/>
            </c:ext>
          </c:extLst>
        </c:ser>
        <c:dLbls>
          <c:showLegendKey val="0"/>
          <c:showVal val="0"/>
          <c:showCatName val="0"/>
          <c:showSerName val="0"/>
          <c:showPercent val="0"/>
          <c:showBubbleSize val="0"/>
          <c:showLeaderLines val="1"/>
        </c:dLbls>
        <c:firstSliceAng val="0"/>
      </c:pieChart>
      <c:spPr>
        <a:noFill/>
        <a:ln>
          <a:noFill/>
        </a:ln>
        <a:effectLst/>
      </c:spPr>
    </c:plotArea>
    <c:legend>
      <c:legendPos val="b"/>
      <c:legendEntry>
        <c:idx val="0"/>
        <c:txPr>
          <a:bodyPr rot="0" spcFirstLastPara="1" vertOverflow="ellipsis" vert="horz" wrap="square" anchor="ctr" anchorCtr="1"/>
          <a:lstStyle/>
          <a:p>
            <a:pPr>
              <a:defRPr sz="1200" b="0" i="0" u="none" strike="noStrike" kern="1200" baseline="0">
                <a:solidFill>
                  <a:srgbClr val="1B9D8E"/>
                </a:solidFill>
                <a:latin typeface="+mn-lt"/>
                <a:ea typeface="+mn-ea"/>
                <a:cs typeface="+mn-cs"/>
              </a:defRPr>
            </a:pPr>
            <a:endParaRPr lang="en-US"/>
          </a:p>
        </c:txPr>
      </c:legendEntry>
      <c:legendEntry>
        <c:idx val="1"/>
        <c:txPr>
          <a:bodyPr rot="0" spcFirstLastPara="1" vertOverflow="ellipsis" vert="horz" wrap="square" anchor="ctr" anchorCtr="1"/>
          <a:lstStyle/>
          <a:p>
            <a:pPr>
              <a:defRPr sz="1200" b="0" i="0" u="none" strike="noStrike" kern="1200" baseline="0">
                <a:solidFill>
                  <a:srgbClr val="1B9D8E"/>
                </a:solidFill>
                <a:latin typeface="+mn-lt"/>
                <a:ea typeface="+mn-ea"/>
                <a:cs typeface="+mn-cs"/>
              </a:defRPr>
            </a:pPr>
            <a:endParaRPr lang="en-US"/>
          </a:p>
        </c:txPr>
      </c:legendEntry>
      <c:legendEntry>
        <c:idx val="2"/>
        <c:txPr>
          <a:bodyPr rot="0" spcFirstLastPara="1" vertOverflow="ellipsis" vert="horz" wrap="square" anchor="ctr" anchorCtr="1"/>
          <a:lstStyle/>
          <a:p>
            <a:pPr>
              <a:defRPr sz="1200" b="0" i="0" u="none" strike="noStrike" kern="1200" baseline="0">
                <a:solidFill>
                  <a:srgbClr val="1B9D8E"/>
                </a:solidFill>
                <a:latin typeface="+mn-lt"/>
                <a:ea typeface="+mn-ea"/>
                <a:cs typeface="+mn-cs"/>
              </a:defRPr>
            </a:pPr>
            <a:endParaRPr lang="en-US"/>
          </a:p>
        </c:txPr>
      </c:legendEntry>
      <c:legendEntry>
        <c:idx val="3"/>
        <c:txPr>
          <a:bodyPr rot="0" spcFirstLastPara="1" vertOverflow="ellipsis" vert="horz" wrap="square" anchor="ctr" anchorCtr="1"/>
          <a:lstStyle/>
          <a:p>
            <a:pPr>
              <a:defRPr sz="1200" b="0" i="0" u="none" strike="noStrike" kern="1200" baseline="0">
                <a:solidFill>
                  <a:srgbClr val="1B9D8E"/>
                </a:solidFill>
                <a:latin typeface="+mn-lt"/>
                <a:ea typeface="+mn-ea"/>
                <a:cs typeface="+mn-cs"/>
              </a:defRPr>
            </a:pPr>
            <a:endParaRPr lang="en-US"/>
          </a:p>
        </c:txPr>
      </c:legendEntry>
      <c:layout>
        <c:manualLayout>
          <c:xMode val="edge"/>
          <c:yMode val="edge"/>
          <c:x val="4.5015591979454032E-2"/>
          <c:y val="0.7876153249746648"/>
          <c:w val="0.95498447069116366"/>
          <c:h val="0.2123848060659084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4E81A4-E5B4-4757-B9B9-98CCC4392A1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BDBBCA-EE39-484F-850E-0B7BDF6E2436}" type="slidenum">
              <a:rPr lang="en-GB" smtClean="0"/>
              <a:t>‹#›</a:t>
            </a:fld>
            <a:endParaRPr lang="en-GB"/>
          </a:p>
        </p:txBody>
      </p:sp>
    </p:spTree>
    <p:extLst>
      <p:ext uri="{BB962C8B-B14F-4D97-AF65-F5344CB8AC3E}">
        <p14:creationId xmlns:p14="http://schemas.microsoft.com/office/powerpoint/2010/main" val="1216006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7" name="Google Shape;77;g35f391192_00:notes"/>
          <p:cNvSpPr txBox="1">
            <a:spLocks noGrp="1"/>
          </p:cNvSpPr>
          <p:nvPr>
            <p:ph type="body" idx="1"/>
          </p:nvPr>
        </p:nvSpPr>
        <p:spPr/>
        <p:txBody>
          <a:bodyPr/>
          <a:lstStyle/>
          <a:p>
            <a:r>
              <a:rPr lang="en-GB"/>
              <a:t>Introductions – who you are, which institution you're from, role in SGSSS</a:t>
            </a:r>
          </a:p>
        </p:txBody>
      </p:sp>
      <p:sp>
        <p:nvSpPr>
          <p:cNvPr id="3" name="Slide Image Placeholder 2"/>
          <p:cNvSpPr>
            <a:spLocks noGrp="1" noRot="1" noChangeAspect="1"/>
          </p:cNvSpPr>
          <p:nvPr>
            <p:ph type="sldImg"/>
          </p:nvPr>
        </p:nvSpPr>
        <p:spPr>
          <a:xfrm>
            <a:off x="1227138" y="763588"/>
            <a:ext cx="4357687" cy="2451100"/>
          </a:xfr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35f391192_057:notes"/>
          <p:cNvSpPr>
            <a:spLocks noGrp="1" noRot="1" noChangeAspect="1"/>
          </p:cNvSpPr>
          <p:nvPr>
            <p:ph type="sldImg" idx="2"/>
          </p:nvPr>
        </p:nvSpPr>
        <p:spPr>
          <a:xfrm>
            <a:off x="-5634038" y="2032000"/>
            <a:ext cx="18078451" cy="101695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35f391192_057:notes"/>
          <p:cNvSpPr txBox="1">
            <a:spLocks noGrp="1"/>
          </p:cNvSpPr>
          <p:nvPr>
            <p:ph type="body" idx="1"/>
          </p:nvPr>
        </p:nvSpPr>
        <p:spPr>
          <a:xfrm>
            <a:off x="681038" y="12880073"/>
            <a:ext cx="5448300" cy="12202176"/>
          </a:xfrm>
          <a:prstGeom prst="rect">
            <a:avLst/>
          </a:prstGeom>
        </p:spPr>
        <p:txBody>
          <a:bodyPr spcFirstLastPara="1" wrap="square" lIns="150001" tIns="150001" rIns="150001" bIns="150001" anchor="t" anchorCtr="0">
            <a:noAutofit/>
          </a:bodyPr>
          <a:lstStyle/>
          <a:p>
            <a:pPr marL="0" indent="0">
              <a:buNone/>
            </a:pPr>
            <a:endParaRPr/>
          </a:p>
        </p:txBody>
      </p:sp>
    </p:spTree>
    <p:extLst>
      <p:ext uri="{BB962C8B-B14F-4D97-AF65-F5344CB8AC3E}">
        <p14:creationId xmlns:p14="http://schemas.microsoft.com/office/powerpoint/2010/main" val="498584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105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6845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3013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6077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8529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4581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3233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5552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237CD3-69D2-4DDA-AD29-2D9C8C7B0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1170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CABDBBCA-EE39-484F-850E-0B7BDF6E2436}" type="slidenum">
              <a:rPr lang="en-GB" smtClean="0"/>
              <a:t>20</a:t>
            </a:fld>
            <a:endParaRPr lang="en-GB"/>
          </a:p>
        </p:txBody>
      </p:sp>
    </p:spTree>
    <p:extLst>
      <p:ext uri="{BB962C8B-B14F-4D97-AF65-F5344CB8AC3E}">
        <p14:creationId xmlns:p14="http://schemas.microsoft.com/office/powerpoint/2010/main" val="873387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9A6CD0-442B-4B42-B5E6-6BF074CE3315}"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1395099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9A6CD0-442B-4B42-B5E6-6BF074CE3315}"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2681508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9A6CD0-442B-4B42-B5E6-6BF074CE3315}"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2505528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9A6CD0-442B-4B42-B5E6-6BF074CE3315}"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1205369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9A6CD0-442B-4B42-B5E6-6BF074CE3315}" type="datetimeFigureOut">
              <a:rPr lang="en-GB" smtClean="0"/>
              <a:t>02/09/2026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3055314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9A6CD0-442B-4B42-B5E6-6BF074CE3315}" type="datetimeFigureOut">
              <a:rPr lang="en-GB" smtClean="0"/>
              <a:t>02/09/2026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3577179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9A6CD0-442B-4B42-B5E6-6BF074CE3315}" type="datetimeFigureOut">
              <a:rPr lang="en-GB" smtClean="0"/>
              <a:t>02/09/2026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17747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9A6CD0-442B-4B42-B5E6-6BF074CE3315}"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22210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9A6CD0-442B-4B42-B5E6-6BF074CE3315}"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3178922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9A6CD0-442B-4B42-B5E6-6BF074CE3315}"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4253725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9A6CD0-442B-4B42-B5E6-6BF074CE3315}"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042092-B935-4459-B762-7DD9848AEEF9}" type="slidenum">
              <a:rPr lang="en-GB" smtClean="0"/>
              <a:t>‹#›</a:t>
            </a:fld>
            <a:endParaRPr lang="en-GB"/>
          </a:p>
        </p:txBody>
      </p:sp>
    </p:spTree>
    <p:extLst>
      <p:ext uri="{BB962C8B-B14F-4D97-AF65-F5344CB8AC3E}">
        <p14:creationId xmlns:p14="http://schemas.microsoft.com/office/powerpoint/2010/main" val="30703810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half">
  <p:cSld name="Title only half">
    <p:bg>
      <p:bgPr>
        <a:solidFill>
          <a:srgbClr val="EDF2F6"/>
        </a:solidFill>
        <a:effectLst/>
      </p:bgPr>
    </p:bg>
    <p:spTree>
      <p:nvGrpSpPr>
        <p:cNvPr id="1" name="Shape 55"/>
        <p:cNvGrpSpPr/>
        <p:nvPr/>
      </p:nvGrpSpPr>
      <p:grpSpPr>
        <a:xfrm>
          <a:off x="0" y="0"/>
          <a:ext cx="0" cy="0"/>
          <a:chOff x="0" y="0"/>
          <a:chExt cx="0" cy="0"/>
        </a:xfrm>
      </p:grpSpPr>
      <p:sp>
        <p:nvSpPr>
          <p:cNvPr id="56" name="Google Shape;56;p10"/>
          <p:cNvSpPr/>
          <p:nvPr/>
        </p:nvSpPr>
        <p:spPr>
          <a:xfrm>
            <a:off x="0" y="-65"/>
            <a:ext cx="6104000" cy="6858000"/>
          </a:xfrm>
          <a:prstGeom prst="rect">
            <a:avLst/>
          </a:prstGeom>
          <a:solidFill>
            <a:srgbClr val="073B59"/>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57" name="Google Shape;57;p10"/>
          <p:cNvSpPr txBox="1">
            <a:spLocks noGrp="1"/>
          </p:cNvSpPr>
          <p:nvPr>
            <p:ph type="title"/>
          </p:nvPr>
        </p:nvSpPr>
        <p:spPr>
          <a:xfrm>
            <a:off x="1107287" y="334580"/>
            <a:ext cx="4302400" cy="11432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2600"/>
              <a:buNone/>
              <a:defRPr>
                <a:solidFill>
                  <a:srgbClr val="FFFFFF"/>
                </a:solidFill>
              </a:defRPr>
            </a:lvl1pPr>
            <a:lvl2pPr lvl="1" rtl="0">
              <a:spcBef>
                <a:spcPts val="0"/>
              </a:spcBef>
              <a:spcAft>
                <a:spcPts val="0"/>
              </a:spcAft>
              <a:buClr>
                <a:srgbClr val="FFFFFF"/>
              </a:buClr>
              <a:buSzPts val="2600"/>
              <a:buNone/>
              <a:defRPr>
                <a:solidFill>
                  <a:srgbClr val="FFFFFF"/>
                </a:solidFill>
              </a:defRPr>
            </a:lvl2pPr>
            <a:lvl3pPr lvl="2" rtl="0">
              <a:spcBef>
                <a:spcPts val="0"/>
              </a:spcBef>
              <a:spcAft>
                <a:spcPts val="0"/>
              </a:spcAft>
              <a:buClr>
                <a:srgbClr val="FFFFFF"/>
              </a:buClr>
              <a:buSzPts val="2600"/>
              <a:buNone/>
              <a:defRPr>
                <a:solidFill>
                  <a:srgbClr val="FFFFFF"/>
                </a:solidFill>
              </a:defRPr>
            </a:lvl3pPr>
            <a:lvl4pPr lvl="3" rtl="0">
              <a:spcBef>
                <a:spcPts val="0"/>
              </a:spcBef>
              <a:spcAft>
                <a:spcPts val="0"/>
              </a:spcAft>
              <a:buClr>
                <a:srgbClr val="FFFFFF"/>
              </a:buClr>
              <a:buSzPts val="2600"/>
              <a:buNone/>
              <a:defRPr>
                <a:solidFill>
                  <a:srgbClr val="FFFFFF"/>
                </a:solidFill>
              </a:defRPr>
            </a:lvl4pPr>
            <a:lvl5pPr lvl="4" rtl="0">
              <a:spcBef>
                <a:spcPts val="0"/>
              </a:spcBef>
              <a:spcAft>
                <a:spcPts val="0"/>
              </a:spcAft>
              <a:buClr>
                <a:srgbClr val="FFFFFF"/>
              </a:buClr>
              <a:buSzPts val="2600"/>
              <a:buNone/>
              <a:defRPr>
                <a:solidFill>
                  <a:srgbClr val="FFFFFF"/>
                </a:solidFill>
              </a:defRPr>
            </a:lvl5pPr>
            <a:lvl6pPr lvl="5" rtl="0">
              <a:spcBef>
                <a:spcPts val="0"/>
              </a:spcBef>
              <a:spcAft>
                <a:spcPts val="0"/>
              </a:spcAft>
              <a:buClr>
                <a:srgbClr val="FFFFFF"/>
              </a:buClr>
              <a:buSzPts val="2600"/>
              <a:buNone/>
              <a:defRPr>
                <a:solidFill>
                  <a:srgbClr val="FFFFFF"/>
                </a:solidFill>
              </a:defRPr>
            </a:lvl6pPr>
            <a:lvl7pPr lvl="6" rtl="0">
              <a:spcBef>
                <a:spcPts val="0"/>
              </a:spcBef>
              <a:spcAft>
                <a:spcPts val="0"/>
              </a:spcAft>
              <a:buClr>
                <a:srgbClr val="FFFFFF"/>
              </a:buClr>
              <a:buSzPts val="2600"/>
              <a:buNone/>
              <a:defRPr>
                <a:solidFill>
                  <a:srgbClr val="FFFFFF"/>
                </a:solidFill>
              </a:defRPr>
            </a:lvl7pPr>
            <a:lvl8pPr lvl="7" rtl="0">
              <a:spcBef>
                <a:spcPts val="0"/>
              </a:spcBef>
              <a:spcAft>
                <a:spcPts val="0"/>
              </a:spcAft>
              <a:buClr>
                <a:srgbClr val="FFFFFF"/>
              </a:buClr>
              <a:buSzPts val="2600"/>
              <a:buNone/>
              <a:defRPr>
                <a:solidFill>
                  <a:srgbClr val="FFFFFF"/>
                </a:solidFill>
              </a:defRPr>
            </a:lvl8pPr>
            <a:lvl9pPr lvl="8" rtl="0">
              <a:spcBef>
                <a:spcPts val="0"/>
              </a:spcBef>
              <a:spcAft>
                <a:spcPts val="0"/>
              </a:spcAft>
              <a:buClr>
                <a:srgbClr val="FFFFFF"/>
              </a:buClr>
              <a:buSzPts val="2600"/>
              <a:buNone/>
              <a:defRPr>
                <a:solidFill>
                  <a:srgbClr val="FFFFFF"/>
                </a:solidFill>
              </a:defRPr>
            </a:lvl9pPr>
          </a:lstStyle>
          <a:p>
            <a:endParaRPr/>
          </a:p>
        </p:txBody>
      </p:sp>
      <p:sp>
        <p:nvSpPr>
          <p:cNvPr id="58" name="Google Shape;58;p10"/>
          <p:cNvSpPr/>
          <p:nvPr/>
        </p:nvSpPr>
        <p:spPr>
          <a:xfrm>
            <a:off x="714663" y="334580"/>
            <a:ext cx="72400" cy="9008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solidFill>
                <a:srgbClr val="BE62AB"/>
              </a:solidFill>
            </a:endParaRPr>
          </a:p>
        </p:txBody>
      </p:sp>
      <p:sp>
        <p:nvSpPr>
          <p:cNvPr id="59" name="Google Shape;59;p10"/>
          <p:cNvSpPr/>
          <p:nvPr/>
        </p:nvSpPr>
        <p:spPr>
          <a:xfrm>
            <a:off x="12119600" y="0"/>
            <a:ext cx="72400" cy="68580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60" name="Google Shape;60;p10"/>
          <p:cNvSpPr txBox="1">
            <a:spLocks noGrp="1"/>
          </p:cNvSpPr>
          <p:nvPr>
            <p:ph type="sldNum" idx="12"/>
          </p:nvPr>
        </p:nvSpPr>
        <p:spPr>
          <a:xfrm>
            <a:off x="11307445" y="6333135"/>
            <a:ext cx="731600" cy="524800"/>
          </a:xfrm>
          <a:prstGeom prst="rect">
            <a:avLst/>
          </a:prstGeom>
        </p:spPr>
        <p:txBody>
          <a:bodyPr spcFirstLastPara="1" wrap="square" lIns="91425" tIns="91425" rIns="91425" bIns="91425" anchor="t" anchorCtr="0">
            <a:noAutofit/>
          </a:bodyPr>
          <a:lstStyle>
            <a:lvl1pPr lvl="0">
              <a:buNone/>
              <a:defRPr>
                <a:solidFill>
                  <a:srgbClr val="BE62AB"/>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014360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FFFF"/>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12192000" cy="4994400"/>
          </a:xfrm>
          <a:prstGeom prst="rect">
            <a:avLst/>
          </a:prstGeom>
          <a:solidFill>
            <a:srgbClr val="073B59"/>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11" name="Google Shape;11;p2"/>
          <p:cNvSpPr/>
          <p:nvPr/>
        </p:nvSpPr>
        <p:spPr>
          <a:xfrm>
            <a:off x="772000" y="2560600"/>
            <a:ext cx="72400" cy="15892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solidFill>
                <a:srgbClr val="FFFFFF"/>
              </a:solidFill>
            </a:endParaRPr>
          </a:p>
        </p:txBody>
      </p:sp>
      <p:sp>
        <p:nvSpPr>
          <p:cNvPr id="12" name="Google Shape;12;p2"/>
          <p:cNvSpPr txBox="1">
            <a:spLocks noGrp="1"/>
          </p:cNvSpPr>
          <p:nvPr>
            <p:ph type="ctrTitle"/>
          </p:nvPr>
        </p:nvSpPr>
        <p:spPr>
          <a:xfrm>
            <a:off x="914400" y="2554167"/>
            <a:ext cx="7216400" cy="1546400"/>
          </a:xfrm>
          <a:prstGeom prst="rect">
            <a:avLst/>
          </a:prstGeom>
        </p:spPr>
        <p:txBody>
          <a:bodyPr spcFirstLastPara="1" wrap="square" lIns="91425" tIns="91425" rIns="91425" bIns="91425" anchor="ctr" anchorCtr="0">
            <a:noAutofit/>
          </a:bodyPr>
          <a:lstStyle>
            <a:lvl1pPr lvl="0">
              <a:spcBef>
                <a:spcPts val="0"/>
              </a:spcBef>
              <a:spcAft>
                <a:spcPts val="0"/>
              </a:spcAft>
              <a:buClr>
                <a:srgbClr val="FFFFFF"/>
              </a:buClr>
              <a:buSzPts val="4800"/>
              <a:buNone/>
              <a:defRPr sz="6400">
                <a:solidFill>
                  <a:srgbClr val="FFFFFF"/>
                </a:solidFill>
              </a:defRPr>
            </a:lvl1pPr>
            <a:lvl2pPr lvl="1">
              <a:spcBef>
                <a:spcPts val="0"/>
              </a:spcBef>
              <a:spcAft>
                <a:spcPts val="0"/>
              </a:spcAft>
              <a:buClr>
                <a:srgbClr val="FFFFFF"/>
              </a:buClr>
              <a:buSzPts val="4800"/>
              <a:buNone/>
              <a:defRPr sz="6400">
                <a:solidFill>
                  <a:srgbClr val="FFFFFF"/>
                </a:solidFill>
              </a:defRPr>
            </a:lvl2pPr>
            <a:lvl3pPr lvl="2">
              <a:spcBef>
                <a:spcPts val="0"/>
              </a:spcBef>
              <a:spcAft>
                <a:spcPts val="0"/>
              </a:spcAft>
              <a:buClr>
                <a:srgbClr val="FFFFFF"/>
              </a:buClr>
              <a:buSzPts val="4800"/>
              <a:buNone/>
              <a:defRPr sz="6400">
                <a:solidFill>
                  <a:srgbClr val="FFFFFF"/>
                </a:solidFill>
              </a:defRPr>
            </a:lvl3pPr>
            <a:lvl4pPr lvl="3">
              <a:spcBef>
                <a:spcPts val="0"/>
              </a:spcBef>
              <a:spcAft>
                <a:spcPts val="0"/>
              </a:spcAft>
              <a:buClr>
                <a:srgbClr val="FFFFFF"/>
              </a:buClr>
              <a:buSzPts val="4800"/>
              <a:buNone/>
              <a:defRPr sz="6400">
                <a:solidFill>
                  <a:srgbClr val="FFFFFF"/>
                </a:solidFill>
              </a:defRPr>
            </a:lvl4pPr>
            <a:lvl5pPr lvl="4">
              <a:spcBef>
                <a:spcPts val="0"/>
              </a:spcBef>
              <a:spcAft>
                <a:spcPts val="0"/>
              </a:spcAft>
              <a:buClr>
                <a:srgbClr val="FFFFFF"/>
              </a:buClr>
              <a:buSzPts val="4800"/>
              <a:buNone/>
              <a:defRPr sz="6400">
                <a:solidFill>
                  <a:srgbClr val="FFFFFF"/>
                </a:solidFill>
              </a:defRPr>
            </a:lvl5pPr>
            <a:lvl6pPr lvl="5">
              <a:spcBef>
                <a:spcPts val="0"/>
              </a:spcBef>
              <a:spcAft>
                <a:spcPts val="0"/>
              </a:spcAft>
              <a:buClr>
                <a:srgbClr val="FFFFFF"/>
              </a:buClr>
              <a:buSzPts val="4800"/>
              <a:buNone/>
              <a:defRPr sz="6400">
                <a:solidFill>
                  <a:srgbClr val="FFFFFF"/>
                </a:solidFill>
              </a:defRPr>
            </a:lvl6pPr>
            <a:lvl7pPr lvl="6">
              <a:spcBef>
                <a:spcPts val="0"/>
              </a:spcBef>
              <a:spcAft>
                <a:spcPts val="0"/>
              </a:spcAft>
              <a:buClr>
                <a:srgbClr val="FFFFFF"/>
              </a:buClr>
              <a:buSzPts val="4800"/>
              <a:buNone/>
              <a:defRPr sz="6400">
                <a:solidFill>
                  <a:srgbClr val="FFFFFF"/>
                </a:solidFill>
              </a:defRPr>
            </a:lvl7pPr>
            <a:lvl8pPr lvl="7">
              <a:spcBef>
                <a:spcPts val="0"/>
              </a:spcBef>
              <a:spcAft>
                <a:spcPts val="0"/>
              </a:spcAft>
              <a:buClr>
                <a:srgbClr val="FFFFFF"/>
              </a:buClr>
              <a:buSzPts val="4800"/>
              <a:buNone/>
              <a:defRPr sz="6400">
                <a:solidFill>
                  <a:srgbClr val="FFFFFF"/>
                </a:solidFill>
              </a:defRPr>
            </a:lvl8pPr>
            <a:lvl9pPr lvl="8">
              <a:spcBef>
                <a:spcPts val="0"/>
              </a:spcBef>
              <a:spcAft>
                <a:spcPts val="0"/>
              </a:spcAft>
              <a:buClr>
                <a:srgbClr val="FFFFFF"/>
              </a:buClr>
              <a:buSzPts val="4800"/>
              <a:buNone/>
              <a:defRPr sz="6400">
                <a:solidFill>
                  <a:srgbClr val="FFFFFF"/>
                </a:solidFill>
              </a:defRPr>
            </a:lvl9pPr>
          </a:lstStyle>
          <a:p>
            <a:endParaRP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3286" y="5851109"/>
            <a:ext cx="758341" cy="747784"/>
          </a:xfrm>
          <a:prstGeom prst="rect">
            <a:avLst/>
          </a:prstGeom>
          <a:noFill/>
          <a:ln>
            <a:noFill/>
          </a:ln>
          <a:effectLst/>
        </p:spPr>
      </p:pic>
    </p:spTree>
    <p:extLst>
      <p:ext uri="{BB962C8B-B14F-4D97-AF65-F5344CB8AC3E}">
        <p14:creationId xmlns:p14="http://schemas.microsoft.com/office/powerpoint/2010/main" val="3435674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1125900" y="334580"/>
            <a:ext cx="4302400" cy="900800"/>
          </a:xfrm>
          <a:prstGeom prst="rect">
            <a:avLst/>
          </a:prstGeom>
        </p:spPr>
        <p:txBody>
          <a:bodyPr spcFirstLastPara="1" wrap="square" lIns="91425" tIns="91425" rIns="91425" bIns="91425" anchor="t" anchorCtr="0">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26" name="Google Shape;26;p5"/>
          <p:cNvSpPr txBox="1">
            <a:spLocks noGrp="1"/>
          </p:cNvSpPr>
          <p:nvPr>
            <p:ph type="body" idx="1"/>
          </p:nvPr>
        </p:nvSpPr>
        <p:spPr>
          <a:xfrm>
            <a:off x="1125900" y="2115100"/>
            <a:ext cx="7962000" cy="4198000"/>
          </a:xfrm>
          <a:prstGeom prst="rect">
            <a:avLst/>
          </a:prstGeom>
        </p:spPr>
        <p:txBody>
          <a:bodyPr spcFirstLastPara="1" wrap="square" lIns="91425" tIns="91425" rIns="91425" bIns="91425" anchor="t" anchorCtr="0">
            <a:noAutofit/>
          </a:bodyPr>
          <a:lstStyle>
            <a:lvl1pPr marL="609549" lvl="0" indent="-457162">
              <a:spcBef>
                <a:spcPts val="800"/>
              </a:spcBef>
              <a:spcAft>
                <a:spcPts val="0"/>
              </a:spcAft>
              <a:buClr>
                <a:schemeClr val="accent1"/>
              </a:buClr>
              <a:buSzPts val="1800"/>
              <a:buChar char="▪"/>
              <a:defRPr/>
            </a:lvl1pPr>
            <a:lvl2pPr marL="1219096" lvl="1" indent="-457162">
              <a:spcBef>
                <a:spcPts val="0"/>
              </a:spcBef>
              <a:spcAft>
                <a:spcPts val="0"/>
              </a:spcAft>
              <a:buSzPts val="1800"/>
              <a:buChar char="▫"/>
              <a:defRPr/>
            </a:lvl2pPr>
            <a:lvl3pPr marL="1828645" lvl="2" indent="-457162">
              <a:spcBef>
                <a:spcPts val="0"/>
              </a:spcBef>
              <a:spcAft>
                <a:spcPts val="0"/>
              </a:spcAft>
              <a:buSzPts val="1800"/>
              <a:buChar char="▸"/>
              <a:defRPr/>
            </a:lvl3pPr>
            <a:lvl4pPr marL="2438194" lvl="3" indent="-457162">
              <a:spcBef>
                <a:spcPts val="0"/>
              </a:spcBef>
              <a:spcAft>
                <a:spcPts val="0"/>
              </a:spcAft>
              <a:buSzPts val="1800"/>
              <a:buChar char="▹"/>
              <a:defRPr/>
            </a:lvl4pPr>
            <a:lvl5pPr marL="3047741" lvl="4" indent="-457162">
              <a:spcBef>
                <a:spcPts val="0"/>
              </a:spcBef>
              <a:spcAft>
                <a:spcPts val="0"/>
              </a:spcAft>
              <a:buSzPts val="1800"/>
              <a:buChar char="▹"/>
              <a:defRPr/>
            </a:lvl5pPr>
            <a:lvl6pPr marL="3657290" lvl="5" indent="-457162">
              <a:spcBef>
                <a:spcPts val="0"/>
              </a:spcBef>
              <a:spcAft>
                <a:spcPts val="0"/>
              </a:spcAft>
              <a:buSzPts val="1800"/>
              <a:buChar char="▹"/>
              <a:defRPr/>
            </a:lvl6pPr>
            <a:lvl7pPr marL="4266839" lvl="6" indent="-457162">
              <a:spcBef>
                <a:spcPts val="0"/>
              </a:spcBef>
              <a:spcAft>
                <a:spcPts val="0"/>
              </a:spcAft>
              <a:buSzPts val="1800"/>
              <a:buChar char="▹"/>
              <a:defRPr/>
            </a:lvl7pPr>
            <a:lvl8pPr marL="4876386" lvl="7" indent="-457162">
              <a:spcBef>
                <a:spcPts val="0"/>
              </a:spcBef>
              <a:spcAft>
                <a:spcPts val="0"/>
              </a:spcAft>
              <a:buSzPts val="1800"/>
              <a:buChar char="▹"/>
              <a:defRPr/>
            </a:lvl8pPr>
            <a:lvl9pPr marL="5485935" lvl="8" indent="-457162">
              <a:spcBef>
                <a:spcPts val="0"/>
              </a:spcBef>
              <a:spcAft>
                <a:spcPts val="0"/>
              </a:spcAft>
              <a:buSzPts val="1800"/>
              <a:buChar char="▹"/>
              <a:defRPr/>
            </a:lvl9pPr>
          </a:lstStyle>
          <a:p>
            <a:endParaRPr/>
          </a:p>
        </p:txBody>
      </p:sp>
      <p:sp>
        <p:nvSpPr>
          <p:cNvPr id="27" name="Google Shape;27;p5"/>
          <p:cNvSpPr/>
          <p:nvPr/>
        </p:nvSpPr>
        <p:spPr>
          <a:xfrm>
            <a:off x="706853" y="334580"/>
            <a:ext cx="72400" cy="9008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28" name="Google Shape;28;p5"/>
          <p:cNvSpPr/>
          <p:nvPr/>
        </p:nvSpPr>
        <p:spPr>
          <a:xfrm>
            <a:off x="12127893" y="0"/>
            <a:ext cx="72400" cy="68580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29" name="Google Shape;29;p5"/>
          <p:cNvSpPr txBox="1">
            <a:spLocks noGrp="1"/>
          </p:cNvSpPr>
          <p:nvPr>
            <p:ph type="sldNum" idx="12"/>
          </p:nvPr>
        </p:nvSpPr>
        <p:spPr>
          <a:xfrm>
            <a:off x="113074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335840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reserve="1">
  <p:cSld name="1_Blank">
    <p:bg>
      <p:bgPr>
        <a:solidFill>
          <a:srgbClr val="FFFFFF"/>
        </a:solidFill>
        <a:effectLst/>
      </p:bgPr>
    </p:bg>
    <p:spTree>
      <p:nvGrpSpPr>
        <p:cNvPr id="1" name="Shape 69"/>
        <p:cNvGrpSpPr/>
        <p:nvPr/>
      </p:nvGrpSpPr>
      <p:grpSpPr>
        <a:xfrm>
          <a:off x="0" y="0"/>
          <a:ext cx="0" cy="0"/>
          <a:chOff x="0" y="0"/>
          <a:chExt cx="0" cy="0"/>
        </a:xfrm>
      </p:grpSpPr>
      <p:sp>
        <p:nvSpPr>
          <p:cNvPr id="70" name="Google Shape;70;p13"/>
          <p:cNvSpPr/>
          <p:nvPr/>
        </p:nvSpPr>
        <p:spPr>
          <a:xfrm>
            <a:off x="12119600" y="0"/>
            <a:ext cx="72400" cy="68580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71" name="Google Shape;71;p13"/>
          <p:cNvSpPr txBox="1">
            <a:spLocks noGrp="1"/>
          </p:cNvSpPr>
          <p:nvPr>
            <p:ph type="sldNum" idx="12"/>
          </p:nvPr>
        </p:nvSpPr>
        <p:spPr>
          <a:xfrm>
            <a:off x="113074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35197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1125900" y="51045"/>
            <a:ext cx="4302400" cy="900800"/>
          </a:xfrm>
          <a:prstGeom prst="rect">
            <a:avLst/>
          </a:prstGeom>
        </p:spPr>
        <p:txBody>
          <a:bodyPr spcFirstLastPara="1" wrap="square" lIns="91425" tIns="91425" rIns="91425" bIns="91425" anchor="t" anchorCtr="0">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32" name="Google Shape;32;p6"/>
          <p:cNvSpPr txBox="1">
            <a:spLocks noGrp="1"/>
          </p:cNvSpPr>
          <p:nvPr>
            <p:ph type="body" idx="1"/>
          </p:nvPr>
        </p:nvSpPr>
        <p:spPr>
          <a:xfrm>
            <a:off x="1125900" y="2112933"/>
            <a:ext cx="4356400" cy="4292000"/>
          </a:xfrm>
          <a:prstGeom prst="rect">
            <a:avLst/>
          </a:prstGeom>
        </p:spPr>
        <p:txBody>
          <a:bodyPr spcFirstLastPara="1" wrap="square" lIns="91425" tIns="91425" rIns="91425" bIns="91425" anchor="t" anchorCtr="0">
            <a:noAutofit/>
          </a:bodyPr>
          <a:lstStyle>
            <a:lvl1pPr marL="609549" lvl="0" indent="-457162">
              <a:spcBef>
                <a:spcPts val="800"/>
              </a:spcBef>
              <a:spcAft>
                <a:spcPts val="0"/>
              </a:spcAft>
              <a:buSzPts val="1800"/>
              <a:buChar char="▪"/>
              <a:defRPr/>
            </a:lvl1pPr>
            <a:lvl2pPr marL="1219096" lvl="1" indent="-457162">
              <a:spcBef>
                <a:spcPts val="0"/>
              </a:spcBef>
              <a:spcAft>
                <a:spcPts val="0"/>
              </a:spcAft>
              <a:buSzPts val="1800"/>
              <a:buChar char="▫"/>
              <a:defRPr/>
            </a:lvl2pPr>
            <a:lvl3pPr marL="1828645" lvl="2" indent="-457162">
              <a:spcBef>
                <a:spcPts val="0"/>
              </a:spcBef>
              <a:spcAft>
                <a:spcPts val="0"/>
              </a:spcAft>
              <a:buSzPts val="1800"/>
              <a:buChar char="▸"/>
              <a:defRPr/>
            </a:lvl3pPr>
            <a:lvl4pPr marL="2438194" lvl="3" indent="-457162">
              <a:spcBef>
                <a:spcPts val="0"/>
              </a:spcBef>
              <a:spcAft>
                <a:spcPts val="0"/>
              </a:spcAft>
              <a:buSzPts val="1800"/>
              <a:buChar char="▹"/>
              <a:defRPr/>
            </a:lvl4pPr>
            <a:lvl5pPr marL="3047741" lvl="4" indent="-457162">
              <a:spcBef>
                <a:spcPts val="0"/>
              </a:spcBef>
              <a:spcAft>
                <a:spcPts val="0"/>
              </a:spcAft>
              <a:buSzPts val="1800"/>
              <a:buChar char="▹"/>
              <a:defRPr/>
            </a:lvl5pPr>
            <a:lvl6pPr marL="3657290" lvl="5" indent="-457162">
              <a:spcBef>
                <a:spcPts val="0"/>
              </a:spcBef>
              <a:spcAft>
                <a:spcPts val="0"/>
              </a:spcAft>
              <a:buSzPts val="1800"/>
              <a:buChar char="▹"/>
              <a:defRPr/>
            </a:lvl6pPr>
            <a:lvl7pPr marL="4266839" lvl="6" indent="-457162">
              <a:spcBef>
                <a:spcPts val="0"/>
              </a:spcBef>
              <a:spcAft>
                <a:spcPts val="0"/>
              </a:spcAft>
              <a:buSzPts val="1800"/>
              <a:buChar char="▹"/>
              <a:defRPr/>
            </a:lvl7pPr>
            <a:lvl8pPr marL="4876386" lvl="7" indent="-457162">
              <a:spcBef>
                <a:spcPts val="0"/>
              </a:spcBef>
              <a:spcAft>
                <a:spcPts val="0"/>
              </a:spcAft>
              <a:buSzPts val="1800"/>
              <a:buChar char="▹"/>
              <a:defRPr/>
            </a:lvl8pPr>
            <a:lvl9pPr marL="5485935" lvl="8" indent="-457162">
              <a:spcBef>
                <a:spcPts val="0"/>
              </a:spcBef>
              <a:spcAft>
                <a:spcPts val="0"/>
              </a:spcAft>
              <a:buSzPts val="1800"/>
              <a:buChar char="▹"/>
              <a:defRPr/>
            </a:lvl9pPr>
          </a:lstStyle>
          <a:p>
            <a:endParaRPr/>
          </a:p>
        </p:txBody>
      </p:sp>
      <p:sp>
        <p:nvSpPr>
          <p:cNvPr id="33" name="Google Shape;33;p6"/>
          <p:cNvSpPr txBox="1">
            <a:spLocks noGrp="1"/>
          </p:cNvSpPr>
          <p:nvPr>
            <p:ph type="body" idx="2"/>
          </p:nvPr>
        </p:nvSpPr>
        <p:spPr>
          <a:xfrm>
            <a:off x="5744664" y="2112933"/>
            <a:ext cx="4356400" cy="4292000"/>
          </a:xfrm>
          <a:prstGeom prst="rect">
            <a:avLst/>
          </a:prstGeom>
        </p:spPr>
        <p:txBody>
          <a:bodyPr spcFirstLastPara="1" wrap="square" lIns="91425" tIns="91425" rIns="91425" bIns="91425" anchor="t" anchorCtr="0">
            <a:noAutofit/>
          </a:bodyPr>
          <a:lstStyle>
            <a:lvl1pPr marL="609549" lvl="0" indent="-457162">
              <a:spcBef>
                <a:spcPts val="800"/>
              </a:spcBef>
              <a:spcAft>
                <a:spcPts val="0"/>
              </a:spcAft>
              <a:buSzPts val="1800"/>
              <a:buChar char="▪"/>
              <a:defRPr/>
            </a:lvl1pPr>
            <a:lvl2pPr marL="1219096" lvl="1" indent="-457162">
              <a:spcBef>
                <a:spcPts val="0"/>
              </a:spcBef>
              <a:spcAft>
                <a:spcPts val="0"/>
              </a:spcAft>
              <a:buSzPts val="1800"/>
              <a:buChar char="▫"/>
              <a:defRPr/>
            </a:lvl2pPr>
            <a:lvl3pPr marL="1828645" lvl="2" indent="-457162">
              <a:spcBef>
                <a:spcPts val="0"/>
              </a:spcBef>
              <a:spcAft>
                <a:spcPts val="0"/>
              </a:spcAft>
              <a:buSzPts val="1800"/>
              <a:buChar char="▸"/>
              <a:defRPr/>
            </a:lvl3pPr>
            <a:lvl4pPr marL="2438194" lvl="3" indent="-457162">
              <a:spcBef>
                <a:spcPts val="0"/>
              </a:spcBef>
              <a:spcAft>
                <a:spcPts val="0"/>
              </a:spcAft>
              <a:buSzPts val="1800"/>
              <a:buChar char="▹"/>
              <a:defRPr/>
            </a:lvl4pPr>
            <a:lvl5pPr marL="3047741" lvl="4" indent="-457162">
              <a:spcBef>
                <a:spcPts val="0"/>
              </a:spcBef>
              <a:spcAft>
                <a:spcPts val="0"/>
              </a:spcAft>
              <a:buSzPts val="1800"/>
              <a:buChar char="▹"/>
              <a:defRPr/>
            </a:lvl5pPr>
            <a:lvl6pPr marL="3657290" lvl="5" indent="-457162">
              <a:spcBef>
                <a:spcPts val="0"/>
              </a:spcBef>
              <a:spcAft>
                <a:spcPts val="0"/>
              </a:spcAft>
              <a:buSzPts val="1800"/>
              <a:buChar char="▹"/>
              <a:defRPr/>
            </a:lvl6pPr>
            <a:lvl7pPr marL="4266839" lvl="6" indent="-457162">
              <a:spcBef>
                <a:spcPts val="0"/>
              </a:spcBef>
              <a:spcAft>
                <a:spcPts val="0"/>
              </a:spcAft>
              <a:buSzPts val="1800"/>
              <a:buChar char="▹"/>
              <a:defRPr/>
            </a:lvl7pPr>
            <a:lvl8pPr marL="4876386" lvl="7" indent="-457162">
              <a:spcBef>
                <a:spcPts val="0"/>
              </a:spcBef>
              <a:spcAft>
                <a:spcPts val="0"/>
              </a:spcAft>
              <a:buSzPts val="1800"/>
              <a:buChar char="▹"/>
              <a:defRPr/>
            </a:lvl8pPr>
            <a:lvl9pPr marL="5485935" lvl="8" indent="-457162">
              <a:spcBef>
                <a:spcPts val="0"/>
              </a:spcBef>
              <a:spcAft>
                <a:spcPts val="0"/>
              </a:spcAft>
              <a:buSzPts val="1800"/>
              <a:buChar char="▹"/>
              <a:defRPr/>
            </a:lvl9pPr>
          </a:lstStyle>
          <a:p>
            <a:endParaRPr/>
          </a:p>
        </p:txBody>
      </p:sp>
      <p:sp>
        <p:nvSpPr>
          <p:cNvPr id="35" name="Google Shape;35;p6"/>
          <p:cNvSpPr/>
          <p:nvPr/>
        </p:nvSpPr>
        <p:spPr>
          <a:xfrm>
            <a:off x="12119600" y="0"/>
            <a:ext cx="72400" cy="6858000"/>
          </a:xfrm>
          <a:prstGeom prst="rect">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36" name="Google Shape;36;p6"/>
          <p:cNvSpPr txBox="1">
            <a:spLocks noGrp="1"/>
          </p:cNvSpPr>
          <p:nvPr>
            <p:ph type="sldNum" idx="12"/>
          </p:nvPr>
        </p:nvSpPr>
        <p:spPr>
          <a:xfrm>
            <a:off x="113074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9" name="Google Shape;27;p5"/>
          <p:cNvSpPr/>
          <p:nvPr userDrawn="1"/>
        </p:nvSpPr>
        <p:spPr>
          <a:xfrm>
            <a:off x="706853" y="334580"/>
            <a:ext cx="72400" cy="900800"/>
          </a:xfrm>
          <a:prstGeom prst="rect">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Tree>
    <p:extLst>
      <p:ext uri="{BB962C8B-B14F-4D97-AF65-F5344CB8AC3E}">
        <p14:creationId xmlns:p14="http://schemas.microsoft.com/office/powerpoint/2010/main" val="100981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4"/>
            <a:ext cx="10058400" cy="666786"/>
          </a:xfrm>
        </p:spPr>
        <p:txBody>
          <a:bodyPr/>
          <a:lstStyle/>
          <a:p>
            <a:r>
              <a:rPr lang="en-US"/>
              <a:t>Click to edit Master title style</a:t>
            </a:r>
          </a:p>
        </p:txBody>
      </p:sp>
      <p:sp>
        <p:nvSpPr>
          <p:cNvPr id="3" name="Content Placeholder 2"/>
          <p:cNvSpPr>
            <a:spLocks noGrp="1"/>
          </p:cNvSpPr>
          <p:nvPr>
            <p:ph sz="half" idx="1"/>
          </p:nvPr>
        </p:nvSpPr>
        <p:spPr>
          <a:xfrm>
            <a:off x="1097280" y="1845735"/>
            <a:ext cx="4937760" cy="161095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161095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08E61A-FCF1-4FBC-98FD-DD3161504156}" type="slidenum">
              <a:rPr lang="en-GB" smtClean="0"/>
              <a:t>‹#›</a:t>
            </a:fld>
            <a:endParaRPr lang="en-GB"/>
          </a:p>
        </p:txBody>
      </p:sp>
    </p:spTree>
    <p:extLst>
      <p:ext uri="{BB962C8B-B14F-4D97-AF65-F5344CB8AC3E}">
        <p14:creationId xmlns:p14="http://schemas.microsoft.com/office/powerpoint/2010/main" val="9104976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half">
  <p:cSld name="Title only half">
    <p:bg>
      <p:bgPr>
        <a:solidFill>
          <a:srgbClr val="EDF2F6"/>
        </a:solidFill>
        <a:effectLst/>
      </p:bgPr>
    </p:bg>
    <p:spTree>
      <p:nvGrpSpPr>
        <p:cNvPr id="1" name="Shape 55"/>
        <p:cNvGrpSpPr/>
        <p:nvPr/>
      </p:nvGrpSpPr>
      <p:grpSpPr>
        <a:xfrm>
          <a:off x="0" y="0"/>
          <a:ext cx="0" cy="0"/>
          <a:chOff x="0" y="0"/>
          <a:chExt cx="0" cy="0"/>
        </a:xfrm>
      </p:grpSpPr>
      <p:sp>
        <p:nvSpPr>
          <p:cNvPr id="56" name="Google Shape;56;p10"/>
          <p:cNvSpPr/>
          <p:nvPr/>
        </p:nvSpPr>
        <p:spPr>
          <a:xfrm>
            <a:off x="0" y="-65"/>
            <a:ext cx="6104000" cy="6858000"/>
          </a:xfrm>
          <a:prstGeom prst="rect">
            <a:avLst/>
          </a:prstGeom>
          <a:solidFill>
            <a:srgbClr val="073B59"/>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57" name="Google Shape;57;p10"/>
          <p:cNvSpPr txBox="1">
            <a:spLocks noGrp="1"/>
          </p:cNvSpPr>
          <p:nvPr>
            <p:ph type="title"/>
          </p:nvPr>
        </p:nvSpPr>
        <p:spPr>
          <a:xfrm>
            <a:off x="1107287" y="334580"/>
            <a:ext cx="4302400" cy="11432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2600"/>
              <a:buNone/>
              <a:defRPr>
                <a:solidFill>
                  <a:srgbClr val="FFFFFF"/>
                </a:solidFill>
              </a:defRPr>
            </a:lvl1pPr>
            <a:lvl2pPr lvl="1" rtl="0">
              <a:spcBef>
                <a:spcPts val="0"/>
              </a:spcBef>
              <a:spcAft>
                <a:spcPts val="0"/>
              </a:spcAft>
              <a:buClr>
                <a:srgbClr val="FFFFFF"/>
              </a:buClr>
              <a:buSzPts val="2600"/>
              <a:buNone/>
              <a:defRPr>
                <a:solidFill>
                  <a:srgbClr val="FFFFFF"/>
                </a:solidFill>
              </a:defRPr>
            </a:lvl2pPr>
            <a:lvl3pPr lvl="2" rtl="0">
              <a:spcBef>
                <a:spcPts val="0"/>
              </a:spcBef>
              <a:spcAft>
                <a:spcPts val="0"/>
              </a:spcAft>
              <a:buClr>
                <a:srgbClr val="FFFFFF"/>
              </a:buClr>
              <a:buSzPts val="2600"/>
              <a:buNone/>
              <a:defRPr>
                <a:solidFill>
                  <a:srgbClr val="FFFFFF"/>
                </a:solidFill>
              </a:defRPr>
            </a:lvl3pPr>
            <a:lvl4pPr lvl="3" rtl="0">
              <a:spcBef>
                <a:spcPts val="0"/>
              </a:spcBef>
              <a:spcAft>
                <a:spcPts val="0"/>
              </a:spcAft>
              <a:buClr>
                <a:srgbClr val="FFFFFF"/>
              </a:buClr>
              <a:buSzPts val="2600"/>
              <a:buNone/>
              <a:defRPr>
                <a:solidFill>
                  <a:srgbClr val="FFFFFF"/>
                </a:solidFill>
              </a:defRPr>
            </a:lvl4pPr>
            <a:lvl5pPr lvl="4" rtl="0">
              <a:spcBef>
                <a:spcPts val="0"/>
              </a:spcBef>
              <a:spcAft>
                <a:spcPts val="0"/>
              </a:spcAft>
              <a:buClr>
                <a:srgbClr val="FFFFFF"/>
              </a:buClr>
              <a:buSzPts val="2600"/>
              <a:buNone/>
              <a:defRPr>
                <a:solidFill>
                  <a:srgbClr val="FFFFFF"/>
                </a:solidFill>
              </a:defRPr>
            </a:lvl5pPr>
            <a:lvl6pPr lvl="5" rtl="0">
              <a:spcBef>
                <a:spcPts val="0"/>
              </a:spcBef>
              <a:spcAft>
                <a:spcPts val="0"/>
              </a:spcAft>
              <a:buClr>
                <a:srgbClr val="FFFFFF"/>
              </a:buClr>
              <a:buSzPts val="2600"/>
              <a:buNone/>
              <a:defRPr>
                <a:solidFill>
                  <a:srgbClr val="FFFFFF"/>
                </a:solidFill>
              </a:defRPr>
            </a:lvl6pPr>
            <a:lvl7pPr lvl="6" rtl="0">
              <a:spcBef>
                <a:spcPts val="0"/>
              </a:spcBef>
              <a:spcAft>
                <a:spcPts val="0"/>
              </a:spcAft>
              <a:buClr>
                <a:srgbClr val="FFFFFF"/>
              </a:buClr>
              <a:buSzPts val="2600"/>
              <a:buNone/>
              <a:defRPr>
                <a:solidFill>
                  <a:srgbClr val="FFFFFF"/>
                </a:solidFill>
              </a:defRPr>
            </a:lvl7pPr>
            <a:lvl8pPr lvl="7" rtl="0">
              <a:spcBef>
                <a:spcPts val="0"/>
              </a:spcBef>
              <a:spcAft>
                <a:spcPts val="0"/>
              </a:spcAft>
              <a:buClr>
                <a:srgbClr val="FFFFFF"/>
              </a:buClr>
              <a:buSzPts val="2600"/>
              <a:buNone/>
              <a:defRPr>
                <a:solidFill>
                  <a:srgbClr val="FFFFFF"/>
                </a:solidFill>
              </a:defRPr>
            </a:lvl8pPr>
            <a:lvl9pPr lvl="8" rtl="0">
              <a:spcBef>
                <a:spcPts val="0"/>
              </a:spcBef>
              <a:spcAft>
                <a:spcPts val="0"/>
              </a:spcAft>
              <a:buClr>
                <a:srgbClr val="FFFFFF"/>
              </a:buClr>
              <a:buSzPts val="2600"/>
              <a:buNone/>
              <a:defRPr>
                <a:solidFill>
                  <a:srgbClr val="FFFFFF"/>
                </a:solidFill>
              </a:defRPr>
            </a:lvl9pPr>
          </a:lstStyle>
          <a:p>
            <a:endParaRPr/>
          </a:p>
        </p:txBody>
      </p:sp>
      <p:sp>
        <p:nvSpPr>
          <p:cNvPr id="58" name="Google Shape;58;p10"/>
          <p:cNvSpPr/>
          <p:nvPr/>
        </p:nvSpPr>
        <p:spPr>
          <a:xfrm>
            <a:off x="714663" y="334580"/>
            <a:ext cx="72400" cy="9008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solidFill>
                <a:srgbClr val="BE62AB"/>
              </a:solidFill>
            </a:endParaRPr>
          </a:p>
        </p:txBody>
      </p:sp>
      <p:sp>
        <p:nvSpPr>
          <p:cNvPr id="59" name="Google Shape;59;p10"/>
          <p:cNvSpPr/>
          <p:nvPr/>
        </p:nvSpPr>
        <p:spPr>
          <a:xfrm>
            <a:off x="12119600" y="0"/>
            <a:ext cx="72400" cy="6858000"/>
          </a:xfrm>
          <a:prstGeom prst="rect">
            <a:avLst/>
          </a:prstGeom>
          <a:solidFill>
            <a:srgbClr val="BE62A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4911"/>
          </a:p>
        </p:txBody>
      </p:sp>
      <p:sp>
        <p:nvSpPr>
          <p:cNvPr id="60" name="Google Shape;60;p10"/>
          <p:cNvSpPr txBox="1">
            <a:spLocks noGrp="1"/>
          </p:cNvSpPr>
          <p:nvPr>
            <p:ph type="sldNum" idx="12"/>
          </p:nvPr>
        </p:nvSpPr>
        <p:spPr>
          <a:xfrm>
            <a:off x="11307445" y="6333135"/>
            <a:ext cx="731600" cy="524800"/>
          </a:xfrm>
          <a:prstGeom prst="rect">
            <a:avLst/>
          </a:prstGeom>
        </p:spPr>
        <p:txBody>
          <a:bodyPr spcFirstLastPara="1" wrap="square" lIns="91425" tIns="91425" rIns="91425" bIns="91425" anchor="t" anchorCtr="0">
            <a:noAutofit/>
          </a:bodyPr>
          <a:lstStyle>
            <a:lvl1pPr lvl="0">
              <a:buNone/>
              <a:defRPr>
                <a:solidFill>
                  <a:srgbClr val="BE62AB"/>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8969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8A4A5-9B35-4F44-8AA0-56569D2ABC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017DE7-39F2-41C8-B412-FF7A7594D2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59B71F-FD2E-4A3C-AE60-3F2055C26BF5}"/>
              </a:ext>
            </a:extLst>
          </p:cNvPr>
          <p:cNvSpPr>
            <a:spLocks noGrp="1"/>
          </p:cNvSpPr>
          <p:nvPr>
            <p:ph type="dt" sz="half" idx="10"/>
          </p:nvPr>
        </p:nvSpPr>
        <p:spPr/>
        <p:txBody>
          <a:bodyPr/>
          <a:lstStyle/>
          <a:p>
            <a:fld id="{FB6DECF2-0588-45F9-8C0A-F30D6ED3F157}" type="datetimeFigureOut">
              <a:rPr lang="en-GB" smtClean="0"/>
              <a:t>02/09/2026</a:t>
            </a:fld>
            <a:endParaRPr lang="en-GB"/>
          </a:p>
        </p:txBody>
      </p:sp>
      <p:sp>
        <p:nvSpPr>
          <p:cNvPr id="5" name="Footer Placeholder 4">
            <a:extLst>
              <a:ext uri="{FF2B5EF4-FFF2-40B4-BE49-F238E27FC236}">
                <a16:creationId xmlns:a16="http://schemas.microsoft.com/office/drawing/2014/main" id="{B5FB0217-2E12-4928-AC41-F804046149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16829-CA15-45EE-A4F6-5769C094A3EA}"/>
              </a:ext>
            </a:extLst>
          </p:cNvPr>
          <p:cNvSpPr>
            <a:spLocks noGrp="1"/>
          </p:cNvSpPr>
          <p:nvPr>
            <p:ph type="sldNum" sz="quarter" idx="12"/>
          </p:nvPr>
        </p:nvSpPr>
        <p:spPr/>
        <p:txBody>
          <a:bodyPr/>
          <a:lstStyle/>
          <a:p>
            <a:fld id="{63607888-3D0D-4836-931C-F0725821E5FA}" type="slidenum">
              <a:rPr lang="en-GB" smtClean="0"/>
              <a:t>‹#›</a:t>
            </a:fld>
            <a:endParaRPr lang="en-GB"/>
          </a:p>
        </p:txBody>
      </p:sp>
    </p:spTree>
    <p:extLst>
      <p:ext uri="{BB962C8B-B14F-4D97-AF65-F5344CB8AC3E}">
        <p14:creationId xmlns:p14="http://schemas.microsoft.com/office/powerpoint/2010/main" val="626995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9A6CD0-442B-4B42-B5E6-6BF074CE3315}" type="datetimeFigureOut">
              <a:rPr lang="en-GB" smtClean="0"/>
              <a:t>02/09/2026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42092-B935-4459-B762-7DD9848AEEF9}" type="slidenum">
              <a:rPr lang="en-GB" smtClean="0"/>
              <a:t>‹#›</a:t>
            </a:fld>
            <a:endParaRPr lang="en-GB"/>
          </a:p>
        </p:txBody>
      </p:sp>
    </p:spTree>
    <p:extLst>
      <p:ext uri="{BB962C8B-B14F-4D97-AF65-F5344CB8AC3E}">
        <p14:creationId xmlns:p14="http://schemas.microsoft.com/office/powerpoint/2010/main" val="5291723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0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DF2F6"/>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25900" y="563333"/>
            <a:ext cx="4302400" cy="666786"/>
          </a:xfrm>
          <a:prstGeom prst="rect">
            <a:avLst/>
          </a:prstGeom>
          <a:noFill/>
        </p:spPr>
        <p:txBody>
          <a:bodyPr wrap="square" rtlCol="0">
            <a:spAutoFit/>
          </a:bodyPr>
          <a:lstStyle/>
          <a:p>
            <a:pPr lvl="0"/>
            <a:endParaRPr/>
          </a:p>
        </p:txBody>
      </p:sp>
      <p:sp>
        <p:nvSpPr>
          <p:cNvPr id="7" name="Google Shape;7;p1"/>
          <p:cNvSpPr txBox="1">
            <a:spLocks noGrp="1"/>
          </p:cNvSpPr>
          <p:nvPr>
            <p:ph type="body" idx="1"/>
          </p:nvPr>
        </p:nvSpPr>
        <p:spPr>
          <a:xfrm>
            <a:off x="965064" y="2115101"/>
            <a:ext cx="8122800" cy="461665"/>
          </a:xfrm>
          <a:prstGeom prst="rect">
            <a:avLst/>
          </a:prstGeom>
          <a:noFill/>
        </p:spPr>
        <p:txBody>
          <a:bodyPr wrap="square" rtlCol="0">
            <a:spAutoFit/>
          </a:bodyPr>
          <a:lstStyle/>
          <a:p>
            <a:pPr marL="380968" lvl="0" indent="-380968">
              <a:buChar char="•"/>
            </a:pPr>
            <a:endParaRPr/>
          </a:p>
        </p:txBody>
      </p:sp>
      <p:sp>
        <p:nvSpPr>
          <p:cNvPr id="8" name="Google Shape;8;p1"/>
          <p:cNvSpPr txBox="1">
            <a:spLocks noGrp="1"/>
          </p:cNvSpPr>
          <p:nvPr>
            <p:ph type="sldNum" idx="12"/>
          </p:nvPr>
        </p:nvSpPr>
        <p:spPr>
          <a:xfrm>
            <a:off x="11307445" y="6333135"/>
            <a:ext cx="731600" cy="524800"/>
          </a:xfrm>
          <a:prstGeom prst="rect">
            <a:avLst/>
          </a:prstGeom>
          <a:noFill/>
          <a:ln>
            <a:noFill/>
          </a:ln>
        </p:spPr>
        <p:txBody>
          <a:bodyPr spcFirstLastPara="1" wrap="square" lIns="91425" tIns="91425" rIns="91425" bIns="91425" anchor="t" anchorCtr="0">
            <a:noAutofit/>
          </a:bodyPr>
          <a:lstStyle>
            <a:lvl1pPr lvl="0" algn="r">
              <a:buNone/>
              <a:defRPr sz="1600" b="1">
                <a:solidFill>
                  <a:srgbClr val="BE62AB"/>
                </a:solidFill>
                <a:latin typeface="Calibri" panose="020F0502020204030204" pitchFamily="34" charset="0"/>
                <a:ea typeface="Calibri" panose="020F0502020204030204" pitchFamily="34" charset="0"/>
                <a:cs typeface="Calibri" panose="020F0502020204030204" pitchFamily="34" charset="0"/>
                <a:sym typeface="Titillium Web"/>
              </a:defRPr>
            </a:lvl1pPr>
            <a:lvl2pPr lvl="1" algn="r">
              <a:buNone/>
              <a:defRPr sz="1600" b="1">
                <a:solidFill>
                  <a:srgbClr val="FF004E"/>
                </a:solidFill>
                <a:latin typeface="Titillium Web"/>
                <a:ea typeface="Titillium Web"/>
                <a:cs typeface="Titillium Web"/>
                <a:sym typeface="Titillium Web"/>
              </a:defRPr>
            </a:lvl2pPr>
            <a:lvl3pPr lvl="2" algn="r">
              <a:buNone/>
              <a:defRPr sz="1600" b="1">
                <a:solidFill>
                  <a:srgbClr val="FF004E"/>
                </a:solidFill>
                <a:latin typeface="Titillium Web"/>
                <a:ea typeface="Titillium Web"/>
                <a:cs typeface="Titillium Web"/>
                <a:sym typeface="Titillium Web"/>
              </a:defRPr>
            </a:lvl3pPr>
            <a:lvl4pPr lvl="3" algn="r">
              <a:buNone/>
              <a:defRPr sz="1600" b="1">
                <a:solidFill>
                  <a:srgbClr val="FF004E"/>
                </a:solidFill>
                <a:latin typeface="Titillium Web"/>
                <a:ea typeface="Titillium Web"/>
                <a:cs typeface="Titillium Web"/>
                <a:sym typeface="Titillium Web"/>
              </a:defRPr>
            </a:lvl4pPr>
            <a:lvl5pPr lvl="4" algn="r">
              <a:buNone/>
              <a:defRPr sz="1600" b="1">
                <a:solidFill>
                  <a:srgbClr val="FF004E"/>
                </a:solidFill>
                <a:latin typeface="Titillium Web"/>
                <a:ea typeface="Titillium Web"/>
                <a:cs typeface="Titillium Web"/>
                <a:sym typeface="Titillium Web"/>
              </a:defRPr>
            </a:lvl5pPr>
            <a:lvl6pPr lvl="5" algn="r">
              <a:buNone/>
              <a:defRPr sz="1600" b="1">
                <a:solidFill>
                  <a:srgbClr val="FF004E"/>
                </a:solidFill>
                <a:latin typeface="Titillium Web"/>
                <a:ea typeface="Titillium Web"/>
                <a:cs typeface="Titillium Web"/>
                <a:sym typeface="Titillium Web"/>
              </a:defRPr>
            </a:lvl6pPr>
            <a:lvl7pPr lvl="6" algn="r">
              <a:buNone/>
              <a:defRPr sz="1600" b="1">
                <a:solidFill>
                  <a:srgbClr val="FF004E"/>
                </a:solidFill>
                <a:latin typeface="Titillium Web"/>
                <a:ea typeface="Titillium Web"/>
                <a:cs typeface="Titillium Web"/>
                <a:sym typeface="Titillium Web"/>
              </a:defRPr>
            </a:lvl7pPr>
            <a:lvl8pPr lvl="7" algn="r">
              <a:buNone/>
              <a:defRPr sz="1600" b="1">
                <a:solidFill>
                  <a:srgbClr val="FF004E"/>
                </a:solidFill>
                <a:latin typeface="Titillium Web"/>
                <a:ea typeface="Titillium Web"/>
                <a:cs typeface="Titillium Web"/>
                <a:sym typeface="Titillium Web"/>
              </a:defRPr>
            </a:lvl8pPr>
            <a:lvl9pPr lvl="8" algn="r">
              <a:buNone/>
              <a:defRPr sz="1600" b="1">
                <a:solidFill>
                  <a:srgbClr val="FF004E"/>
                </a:solidFill>
                <a:latin typeface="Titillium Web"/>
                <a:ea typeface="Titillium Web"/>
                <a:cs typeface="Titillium Web"/>
                <a:sym typeface="Titillium Web"/>
              </a:defRPr>
            </a:lvl9pPr>
          </a:lstStyle>
          <a:p>
            <a:fld id="{00000000-1234-1234-1234-123412341234}" type="slidenum">
              <a:rPr lang="en" smtClean="0"/>
              <a:pPr/>
              <a:t>‹#›</a:t>
            </a:fld>
            <a:endParaRPr lang="en"/>
          </a:p>
        </p:txBody>
      </p:sp>
      <p:pic>
        <p:nvPicPr>
          <p:cNvPr id="4" name="Picture 3"/>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0964271" y="273204"/>
            <a:ext cx="758341" cy="747784"/>
          </a:xfrm>
          <a:prstGeom prst="rect">
            <a:avLst/>
          </a:prstGeom>
          <a:noFill/>
          <a:ln>
            <a:noFill/>
          </a:ln>
          <a:effectLst/>
        </p:spPr>
      </p:pic>
    </p:spTree>
    <p:extLst>
      <p:ext uri="{BB962C8B-B14F-4D97-AF65-F5344CB8AC3E}">
        <p14:creationId xmlns:p14="http://schemas.microsoft.com/office/powerpoint/2010/main" val="338098984"/>
      </p:ext>
    </p:extLst>
  </p:cSld>
  <p:clrMap bg1="lt1" tx1="dk1" bg2="dk2" tx2="lt2" accent1="accent1" accent2="accent2" accent3="accent3" accent4="accent4" accent5="accent5" accent6="accent6" hlink="hlink" folHlink="folHlink"/>
  <p:sldLayoutIdLst>
    <p:sldLayoutId id="2147483687" r:id="rId1"/>
    <p:sldLayoutId id="2147483689" r:id="rId2"/>
    <p:sldLayoutId id="2147483690" r:id="rId3"/>
    <p:sldLayoutId id="2147483692" r:id="rId4"/>
    <p:sldLayoutId id="2147483693" r:id="rId5"/>
    <p:sldLayoutId id="2147483694"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3733" b="1" i="0" u="none" strike="noStrike" cap="none" dirty="0">
          <a:solidFill>
            <a:srgbClr val="073B59"/>
          </a:solidFill>
          <a:latin typeface="+mj-lt"/>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152387" marR="0" lvl="0" indent="0" algn="l" rtl="0">
        <a:lnSpc>
          <a:spcPct val="100000"/>
        </a:lnSpc>
        <a:spcBef>
          <a:spcPts val="0"/>
        </a:spcBef>
        <a:spcAft>
          <a:spcPts val="0"/>
        </a:spcAft>
        <a:buClr>
          <a:srgbClr val="BE62AB"/>
        </a:buClr>
        <a:buSzPct val="75000"/>
        <a:buFont typeface="Arial" panose="020B0604020202020204" pitchFamily="34" charset="0"/>
        <a:buNone/>
        <a:defRPr sz="2400" b="0" i="0" u="none" strike="noStrike" cap="none" dirty="0">
          <a:solidFill>
            <a:srgbClr val="073B59"/>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www.sgsss.ac.uk/studentships/supervisoreligibility/"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hyperlink" Target="https://www.sgsss.ac.uk/research-in-practice/"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hyperlink" Target="https://www.ukri.org/publications/terms-and-conditions-for-training-funding/ukri-training-grants-standard-terms-and-conditions-of-training-grant/#section-tgc-2-accountability-and-responsibilities-of-the-research-organisation-" TargetMode="Externa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2" name="Rectangle 1"/>
          <p:cNvSpPr/>
          <p:nvPr/>
        </p:nvSpPr>
        <p:spPr>
          <a:xfrm>
            <a:off x="0" y="4982401"/>
            <a:ext cx="12192000" cy="191399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911"/>
          </a:p>
        </p:txBody>
      </p:sp>
      <p:sp>
        <p:nvSpPr>
          <p:cNvPr id="79" name="Google Shape;79;p15"/>
          <p:cNvSpPr txBox="1">
            <a:spLocks noGrp="1"/>
          </p:cNvSpPr>
          <p:nvPr>
            <p:ph type="ctrTitle"/>
          </p:nvPr>
        </p:nvSpPr>
        <p:spPr>
          <a:xfrm>
            <a:off x="925995" y="2184754"/>
            <a:ext cx="9828696" cy="1546400"/>
          </a:xfrm>
          <a:prstGeom prst="rect">
            <a:avLst/>
          </a:prstGeom>
        </p:spPr>
        <p:txBody>
          <a:bodyPr spcFirstLastPara="1" vert="horz" wrap="square" lIns="121900" tIns="121900" rIns="121900" bIns="121900" rtlCol="0" anchor="ctr" anchorCtr="0">
            <a:noAutofit/>
          </a:bodyPr>
          <a:lstStyle/>
          <a:p>
            <a:pPr marL="101591"/>
            <a:r>
              <a:rPr lang="en-US" sz="4400" b="1" spc="-5">
                <a:solidFill>
                  <a:srgbClr val="FBF9F6"/>
                </a:solidFill>
              </a:rPr>
              <a:t>Supervisor-led</a:t>
            </a:r>
            <a:r>
              <a:rPr lang="en-US" sz="4400" b="1" spc="-45">
                <a:solidFill>
                  <a:srgbClr val="FBF9F6"/>
                </a:solidFill>
              </a:rPr>
              <a:t> </a:t>
            </a:r>
            <a:r>
              <a:rPr lang="en-US" sz="4400" b="1" spc="-5">
                <a:solidFill>
                  <a:srgbClr val="FBF9F6"/>
                </a:solidFill>
              </a:rPr>
              <a:t>Studentships</a:t>
            </a:r>
            <a:r>
              <a:rPr lang="en-US" sz="4400" b="1" spc="-20">
                <a:solidFill>
                  <a:srgbClr val="FBF9F6"/>
                </a:solidFill>
              </a:rPr>
              <a:t> </a:t>
            </a:r>
            <a:r>
              <a:rPr lang="en-US" sz="4400" b="1">
                <a:solidFill>
                  <a:srgbClr val="FBF9F6"/>
                </a:solidFill>
              </a:rPr>
              <a:t>Q&amp;A</a:t>
            </a:r>
            <a:br>
              <a:rPr lang="en-US" sz="4400">
                <a:solidFill>
                  <a:srgbClr val="FBF9F6"/>
                </a:solidFill>
              </a:rPr>
            </a:br>
            <a:r>
              <a:rPr lang="en-US" sz="3600">
                <a:solidFill>
                  <a:srgbClr val="FBF9F6"/>
                </a:solidFill>
              </a:rPr>
              <a:t>Open Collaborative &amp; Steers Competitions</a:t>
            </a:r>
            <a:endParaRPr lang="en-US" sz="4267"/>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7629" y="5351095"/>
            <a:ext cx="3024712" cy="1065435"/>
          </a:xfrm>
          <a:prstGeom prst="rect">
            <a:avLst/>
          </a:prstGeom>
        </p:spPr>
      </p:pic>
      <p:pic>
        <p:nvPicPr>
          <p:cNvPr id="5" name="Picture 4"/>
          <p:cNvPicPr>
            <a:picLocks noChangeAspect="1"/>
          </p:cNvPicPr>
          <p:nvPr/>
        </p:nvPicPr>
        <p:blipFill>
          <a:blip r:embed="rId4"/>
          <a:srcRect/>
          <a:stretch/>
        </p:blipFill>
        <p:spPr>
          <a:xfrm>
            <a:off x="366073" y="5610219"/>
            <a:ext cx="3024712" cy="769509"/>
          </a:xfrm>
          <a:prstGeom prst="rect">
            <a:avLst/>
          </a:prstGeom>
        </p:spPr>
      </p:pic>
      <p:sp>
        <p:nvSpPr>
          <p:cNvPr id="6" name="TextBox 5"/>
          <p:cNvSpPr txBox="1"/>
          <p:nvPr/>
        </p:nvSpPr>
        <p:spPr>
          <a:xfrm>
            <a:off x="1878429" y="682177"/>
            <a:ext cx="9073234" cy="1015663"/>
          </a:xfrm>
          <a:prstGeom prst="rect">
            <a:avLst/>
          </a:prstGeom>
          <a:noFill/>
        </p:spPr>
        <p:txBody>
          <a:bodyPr wrap="square" rtlCol="0">
            <a:spAutoFit/>
          </a:bodyPr>
          <a:lstStyle/>
          <a:p>
            <a:r>
              <a:rPr lang="en-GB" sz="2000">
                <a:solidFill>
                  <a:schemeClr val="bg1"/>
                </a:solidFill>
                <a:latin typeface="Calibri Light" panose="020F0302020204030204" pitchFamily="34" charset="0"/>
                <a:cs typeface="Calibri Light" panose="020F0302020204030204" pitchFamily="34" charset="0"/>
              </a:rPr>
              <a:t>Supporting, delivering and facilitating high quality opportunities and training by engaging with students, staff and partners to positively impact the social science community in Scotland</a:t>
            </a:r>
            <a:r>
              <a:rPr lang="en-GB" sz="2000">
                <a:latin typeface="Calibri Light" panose="020F0302020204030204" pitchFamily="34" charset="0"/>
                <a:cs typeface="Calibri Light" panose="020F0302020204030204" pitchFamily="34" charset="0"/>
              </a:rPr>
              <a:t>  </a:t>
            </a:r>
          </a:p>
        </p:txBody>
      </p:sp>
      <p:pic>
        <p:nvPicPr>
          <p:cNvPr id="7" name="Picture 7" descr="A close up of a sign&#10;&#10;Description automatically generated">
            <a:extLst>
              <a:ext uri="{FF2B5EF4-FFF2-40B4-BE49-F238E27FC236}">
                <a16:creationId xmlns:a16="http://schemas.microsoft.com/office/drawing/2014/main" id="{4C240980-7D4D-4083-B8F4-7814A2705687}"/>
              </a:ext>
            </a:extLst>
          </p:cNvPr>
          <p:cNvPicPr>
            <a:picLocks noChangeAspect="1"/>
          </p:cNvPicPr>
          <p:nvPr/>
        </p:nvPicPr>
        <p:blipFill>
          <a:blip r:embed="rId5"/>
          <a:stretch>
            <a:fillRect/>
          </a:stretch>
        </p:blipFill>
        <p:spPr>
          <a:xfrm>
            <a:off x="4391762" y="5509285"/>
            <a:ext cx="3408476" cy="870444"/>
          </a:xfrm>
          <a:prstGeom prst="rect">
            <a:avLst/>
          </a:prstGeom>
        </p:spPr>
      </p:pic>
      <p:pic>
        <p:nvPicPr>
          <p:cNvPr id="8" name="Picture 7" descr="Icon&#10;&#10;Description automatically generated">
            <a:extLst>
              <a:ext uri="{FF2B5EF4-FFF2-40B4-BE49-F238E27FC236}">
                <a16:creationId xmlns:a16="http://schemas.microsoft.com/office/drawing/2014/main" id="{D5EF3250-62E0-40CB-A83B-777425B38D81}"/>
              </a:ext>
            </a:extLst>
          </p:cNvPr>
          <p:cNvPicPr>
            <a:picLocks noChangeAspect="1"/>
          </p:cNvPicPr>
          <p:nvPr/>
        </p:nvPicPr>
        <p:blipFill>
          <a:blip r:embed="rId6"/>
          <a:stretch>
            <a:fillRect/>
          </a:stretch>
        </p:blipFill>
        <p:spPr>
          <a:xfrm>
            <a:off x="630429" y="576821"/>
            <a:ext cx="1248000" cy="1226376"/>
          </a:xfrm>
          <a:prstGeom prst="rect">
            <a:avLst/>
          </a:prstGeom>
        </p:spPr>
      </p:pic>
      <p:sp>
        <p:nvSpPr>
          <p:cNvPr id="9" name="object 14">
            <a:extLst>
              <a:ext uri="{FF2B5EF4-FFF2-40B4-BE49-F238E27FC236}">
                <a16:creationId xmlns:a16="http://schemas.microsoft.com/office/drawing/2014/main" id="{C1BDD839-DC05-4CB9-96E4-A28B07BD3235}"/>
              </a:ext>
            </a:extLst>
          </p:cNvPr>
          <p:cNvSpPr txBox="1"/>
          <p:nvPr/>
        </p:nvSpPr>
        <p:spPr>
          <a:xfrm>
            <a:off x="1090264" y="3570533"/>
            <a:ext cx="9089721" cy="321242"/>
          </a:xfrm>
          <a:prstGeom prst="rect">
            <a:avLst/>
          </a:prstGeom>
        </p:spPr>
        <p:txBody>
          <a:bodyPr vert="horz" wrap="square" lIns="0" tIns="13335" rIns="0" bIns="0" rtlCol="0" anchor="t">
            <a:spAutoFit/>
          </a:bodyPr>
          <a:lstStyle/>
          <a:p>
            <a:pPr marL="12700" marR="5080" indent="-1270" algn="ctr">
              <a:spcBef>
                <a:spcPts val="105"/>
              </a:spcBef>
            </a:pPr>
            <a:r>
              <a:rPr lang="en-GB" sz="2000" spc="-15">
                <a:solidFill>
                  <a:srgbClr val="FBF9F6"/>
                </a:solidFill>
                <a:latin typeface="Calibri"/>
                <a:cs typeface="Calibri"/>
              </a:rPr>
              <a:t>From SGSSS: </a:t>
            </a:r>
            <a:r>
              <a:rPr sz="2000" spc="-15">
                <a:solidFill>
                  <a:srgbClr val="FBF9F6"/>
                </a:solidFill>
                <a:latin typeface="Calibri"/>
                <a:cs typeface="Calibri"/>
              </a:rPr>
              <a:t>Professor </a:t>
            </a:r>
            <a:r>
              <a:rPr lang="en-GB" sz="2000" spc="-15">
                <a:solidFill>
                  <a:srgbClr val="FBF9F6"/>
                </a:solidFill>
                <a:latin typeface="Calibri"/>
                <a:cs typeface="Calibri"/>
              </a:rPr>
              <a:t>Alan Marshall, Deputy Director for Studentships and Partnerships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2" name="Rectangle 1"/>
          <p:cNvSpPr/>
          <p:nvPr/>
        </p:nvSpPr>
        <p:spPr>
          <a:xfrm>
            <a:off x="6068501" y="0"/>
            <a:ext cx="638361" cy="6858000"/>
          </a:xfrm>
          <a:prstGeom prst="rect">
            <a:avLst/>
          </a:prstGeom>
          <a:solidFill>
            <a:srgbClr val="073B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91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3" name="Google Shape;153;p24"/>
          <p:cNvSpPr txBox="1">
            <a:spLocks noGrp="1"/>
          </p:cNvSpPr>
          <p:nvPr>
            <p:ph type="title"/>
          </p:nvPr>
        </p:nvSpPr>
        <p:spPr>
          <a:xfrm>
            <a:off x="1093026" y="340891"/>
            <a:ext cx="4975475" cy="851311"/>
          </a:xfrm>
          <a:prstGeom prst="rect">
            <a:avLst/>
          </a:prstGeom>
        </p:spPr>
        <p:txBody>
          <a:bodyPr spcFirstLastPara="1" vert="horz" wrap="square" lIns="121900" tIns="121900" rIns="121900" bIns="121900" rtlCol="0" anchor="t" anchorCtr="0">
            <a:noAutofit/>
          </a:bodyPr>
          <a:lstStyle/>
          <a:p>
            <a:r>
              <a:rPr lang="en"/>
              <a:t>What will we cover?</a:t>
            </a:r>
            <a:br>
              <a:rPr lang="en"/>
            </a:br>
            <a:endParaRPr sz="3200">
              <a:solidFill>
                <a:srgbClr val="BE62AB"/>
              </a:solidFill>
            </a:endParaRPr>
          </a:p>
        </p:txBody>
      </p:sp>
      <p:sp>
        <p:nvSpPr>
          <p:cNvPr id="156" name="Google Shape;156;p24"/>
          <p:cNvSpPr txBox="1">
            <a:spLocks noGrp="1"/>
          </p:cNvSpPr>
          <p:nvPr>
            <p:ph type="sldNum" idx="12"/>
          </p:nvPr>
        </p:nvSpPr>
        <p:spPr>
          <a:prstGeom prst="rect">
            <a:avLst/>
          </a:prstGeom>
        </p:spPr>
        <p:txBody>
          <a:bodyPr spcFirstLastPara="1" vert="horz" wrap="square" lIns="121900" tIns="121900" rIns="121900" bIns="121900" rtlCol="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4" name="Google Shape;154;p24"/>
          <p:cNvSpPr txBox="1">
            <a:spLocks noGrp="1"/>
          </p:cNvSpPr>
          <p:nvPr>
            <p:ph type="body" idx="4294967295"/>
          </p:nvPr>
        </p:nvSpPr>
        <p:spPr>
          <a:xfrm>
            <a:off x="149125" y="1488662"/>
            <a:ext cx="6407131" cy="5156005"/>
          </a:xfrm>
          <a:prstGeom prst="rect">
            <a:avLst/>
          </a:prstGeom>
        </p:spPr>
        <p:txBody>
          <a:bodyPr spcFirstLastPara="1" vert="horz" wrap="square" lIns="121900" tIns="121900" rIns="121900" bIns="121900" rtlCol="0" anchor="t" anchorCtr="0">
            <a:noAutofit/>
          </a:bodyPr>
          <a:lstStyle/>
          <a:p>
            <a:pPr marL="285750" indent="-285750">
              <a:buFont typeface="Arial"/>
              <a:buChar char="•"/>
            </a:pPr>
            <a:r>
              <a:rPr lang="en-US" sz="2650">
                <a:solidFill>
                  <a:srgbClr val="FFFFFF"/>
                </a:solidFill>
              </a:rPr>
              <a:t>A brief introduction to DTP2 and its implications for supervisors</a:t>
            </a:r>
            <a:endParaRPr lang="en-US" sz="2650">
              <a:solidFill>
                <a:srgbClr val="FFFFFF"/>
              </a:solidFill>
              <a:ea typeface="Calibri"/>
              <a:cs typeface="Calibri"/>
            </a:endParaRPr>
          </a:p>
          <a:p>
            <a:pPr marL="285750" indent="-285750">
              <a:buFont typeface="Arial"/>
              <a:buChar char="•"/>
            </a:pPr>
            <a:r>
              <a:rPr lang="en-US" sz="2650">
                <a:solidFill>
                  <a:srgbClr val="FFFFFF"/>
                </a:solidFill>
              </a:rPr>
              <a:t>An introduction to steers and collaborative Competitions and Timelines. </a:t>
            </a:r>
          </a:p>
          <a:p>
            <a:pPr marL="285750" indent="-285750">
              <a:buFont typeface="Arial"/>
              <a:buChar char="•"/>
            </a:pPr>
            <a:r>
              <a:rPr lang="en-US" sz="2650">
                <a:solidFill>
                  <a:srgbClr val="FFFFFF"/>
                </a:solidFill>
                <a:ea typeface="Calibri"/>
                <a:cs typeface="Calibri"/>
              </a:rPr>
              <a:t>Tips for funding</a:t>
            </a:r>
          </a:p>
          <a:p>
            <a:pPr marL="285750" indent="-285750">
              <a:buFont typeface="Arial"/>
              <a:buChar char="•"/>
            </a:pPr>
            <a:r>
              <a:rPr lang="en-US" sz="2650">
                <a:solidFill>
                  <a:srgbClr val="FFFFFF"/>
                </a:solidFill>
              </a:rPr>
              <a:t>Time for Q&amp;A (use the chat function too)</a:t>
            </a:r>
            <a:endParaRPr sz="2667">
              <a:solidFill>
                <a:srgbClr val="FFFFFF"/>
              </a:solidFill>
              <a:ea typeface="Calibri" panose="020F0502020204030204"/>
              <a:cs typeface="Calibri" panose="020F0502020204030204"/>
            </a:endParaRPr>
          </a:p>
        </p:txBody>
      </p:sp>
      <p:pic>
        <p:nvPicPr>
          <p:cNvPr id="155" name="Google Shape;155;p24"/>
          <p:cNvPicPr preferRelativeResize="0"/>
          <p:nvPr/>
        </p:nvPicPr>
        <p:blipFill rotWithShape="1">
          <a:blip r:embed="rId3" cstate="print">
            <a:extLst>
              <a:ext uri="{28A0092B-C50C-407E-A947-70E740481C1C}">
                <a14:useLocalDpi xmlns:a14="http://schemas.microsoft.com/office/drawing/2010/main" val="0"/>
              </a:ext>
            </a:extLst>
          </a:blip>
          <a:srcRect r="47401"/>
          <a:stretch/>
        </p:blipFill>
        <p:spPr>
          <a:xfrm>
            <a:off x="6706860" y="-65"/>
            <a:ext cx="5418981" cy="6858000"/>
          </a:xfrm>
          <a:prstGeom prst="rect">
            <a:avLst/>
          </a:prstGeom>
          <a:noFill/>
          <a:ln>
            <a:noFill/>
          </a:ln>
        </p:spPr>
      </p:pic>
    </p:spTree>
    <p:extLst>
      <p:ext uri="{BB962C8B-B14F-4D97-AF65-F5344CB8AC3E}">
        <p14:creationId xmlns:p14="http://schemas.microsoft.com/office/powerpoint/2010/main" val="2962835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z="3700" spc="-10"/>
              <a:t>Supervisor-led</a:t>
            </a:r>
            <a:r>
              <a:rPr lang="en-US" sz="3700" spc="20"/>
              <a:t> </a:t>
            </a:r>
            <a:r>
              <a:rPr lang="en-US" sz="3700" spc="-5"/>
              <a:t>Studentships</a:t>
            </a:r>
            <a:br>
              <a:rPr lang="en-US" sz="3700" spc="-5"/>
            </a:br>
            <a:r>
              <a:rPr lang="en-GB" sz="2400">
                <a:solidFill>
                  <a:srgbClr val="1B9D8E"/>
                </a:solidFill>
                <a:latin typeface="Calibri"/>
                <a:cs typeface="Calibri"/>
              </a:rPr>
              <a:t>Key</a:t>
            </a:r>
            <a:r>
              <a:rPr lang="en-GB" sz="2400" spc="-35">
                <a:solidFill>
                  <a:srgbClr val="1B9D8E"/>
                </a:solidFill>
                <a:latin typeface="Calibri"/>
                <a:cs typeface="Calibri"/>
              </a:rPr>
              <a:t> </a:t>
            </a:r>
            <a:r>
              <a:rPr lang="en-GB" sz="2400" spc="-5">
                <a:solidFill>
                  <a:srgbClr val="1B9D8E"/>
                </a:solidFill>
              </a:rPr>
              <a:t>changes in DTP2</a:t>
            </a:r>
            <a:endParaRPr lang="en-GB">
              <a:solidFill>
                <a:srgbClr val="1B9D8E"/>
              </a:solidFill>
            </a:endParaRPr>
          </a:p>
        </p:txBody>
      </p:sp>
      <p:sp>
        <p:nvSpPr>
          <p:cNvPr id="3" name="Content Placeholder 2"/>
          <p:cNvSpPr>
            <a:spLocks noGrp="1"/>
          </p:cNvSpPr>
          <p:nvPr>
            <p:ph type="body" idx="1"/>
          </p:nvPr>
        </p:nvSpPr>
        <p:spPr>
          <a:xfrm>
            <a:off x="449562" y="1857672"/>
            <a:ext cx="11288009" cy="4665747"/>
          </a:xfrm>
        </p:spPr>
        <p:txBody>
          <a:bodyPr/>
          <a:lstStyle/>
          <a:p>
            <a:pPr marL="355600" indent="-342900">
              <a:spcBef>
                <a:spcPts val="700"/>
              </a:spcBef>
              <a:spcAft>
                <a:spcPts val="800"/>
              </a:spcAft>
              <a:buFont typeface="Arial"/>
              <a:buChar char="▪"/>
              <a:tabLst>
                <a:tab pos="354965" algn="l"/>
                <a:tab pos="355600" algn="l"/>
              </a:tabLst>
            </a:pPr>
            <a:r>
              <a:rPr lang="en-GB" sz="2000" b="1" spc="-5">
                <a:solidFill>
                  <a:srgbClr val="1B9D8E"/>
                </a:solidFill>
                <a:latin typeface="Calibri"/>
                <a:cs typeface="Calibri"/>
              </a:rPr>
              <a:t>Major change in ESRC Completion Policy for students commencing from October 2024:</a:t>
            </a:r>
            <a:r>
              <a:rPr lang="en-GB" sz="2000" b="1" spc="-5">
                <a:solidFill>
                  <a:srgbClr val="A8218E"/>
                </a:solidFill>
                <a:latin typeface="Calibri"/>
                <a:cs typeface="Calibri"/>
              </a:rPr>
              <a:t> </a:t>
            </a:r>
            <a:r>
              <a:rPr lang="en-GB" sz="2000" spc="-5">
                <a:latin typeface="Calibri"/>
                <a:cs typeface="Calibri"/>
              </a:rPr>
              <a:t>completion within the funded period.</a:t>
            </a:r>
            <a:endParaRPr lang="en-GB" sz="2000">
              <a:latin typeface="Calibri"/>
              <a:ea typeface="Calibri"/>
              <a:cs typeface="Calibri"/>
            </a:endParaRPr>
          </a:p>
          <a:p>
            <a:pPr marL="812800" lvl="1" indent="-342900">
              <a:spcBef>
                <a:spcPts val="700"/>
              </a:spcBef>
              <a:spcAft>
                <a:spcPts val="800"/>
              </a:spcAft>
              <a:buFont typeface="Arial"/>
              <a:buChar char="▪"/>
              <a:tabLst>
                <a:tab pos="354965" algn="l"/>
                <a:tab pos="355600" algn="l"/>
              </a:tabLst>
            </a:pPr>
            <a:r>
              <a:rPr lang="en-GB" sz="2000" b="1" spc="-5">
                <a:solidFill>
                  <a:srgbClr val="1B9D8E"/>
                </a:solidFill>
                <a:latin typeface="Calibri"/>
                <a:cs typeface="Calibri"/>
              </a:rPr>
              <a:t>Risk</a:t>
            </a:r>
            <a:r>
              <a:rPr lang="en-GB" sz="2000" b="1" spc="-15">
                <a:solidFill>
                  <a:srgbClr val="1B9D8E"/>
                </a:solidFill>
                <a:latin typeface="Calibri"/>
                <a:cs typeface="Calibri"/>
              </a:rPr>
              <a:t> </a:t>
            </a:r>
            <a:r>
              <a:rPr lang="en-GB" sz="2000" b="1" spc="-5">
                <a:solidFill>
                  <a:srgbClr val="1B9D8E"/>
                </a:solidFill>
                <a:latin typeface="Calibri"/>
                <a:cs typeface="Calibri"/>
              </a:rPr>
              <a:t>assessment</a:t>
            </a:r>
            <a:r>
              <a:rPr lang="en-GB" sz="2000" b="1" spc="-25">
                <a:solidFill>
                  <a:srgbClr val="1B9D8E"/>
                </a:solidFill>
                <a:latin typeface="Calibri"/>
                <a:cs typeface="Calibri"/>
              </a:rPr>
              <a:t> </a:t>
            </a:r>
            <a:r>
              <a:rPr lang="en-GB" sz="2000" spc="-5">
                <a:latin typeface="Calibri"/>
                <a:cs typeface="Calibri"/>
              </a:rPr>
              <a:t>and </a:t>
            </a:r>
            <a:r>
              <a:rPr lang="en-GB" sz="2000" b="1" spc="-5">
                <a:solidFill>
                  <a:srgbClr val="1B9D8E"/>
                </a:solidFill>
                <a:latin typeface="Calibri"/>
                <a:cs typeface="Calibri"/>
              </a:rPr>
              <a:t>feasibility</a:t>
            </a:r>
            <a:r>
              <a:rPr lang="en-GB" sz="2000" spc="-5">
                <a:latin typeface="Calibri"/>
                <a:cs typeface="Calibri"/>
              </a:rPr>
              <a:t> key in devising, assessing and implementing research proposals </a:t>
            </a:r>
            <a:endParaRPr lang="en-GB" sz="2000">
              <a:latin typeface="Calibri"/>
              <a:ea typeface="Calibri"/>
              <a:cs typeface="Calibri"/>
            </a:endParaRPr>
          </a:p>
          <a:p>
            <a:pPr marL="355600" indent="-342900">
              <a:spcBef>
                <a:spcPts val="600"/>
              </a:spcBef>
              <a:spcAft>
                <a:spcPts val="800"/>
              </a:spcAft>
              <a:buClr>
                <a:srgbClr val="A8218E"/>
              </a:buClr>
              <a:buFont typeface="Arial"/>
              <a:buChar char="▪"/>
              <a:tabLst>
                <a:tab pos="354965" algn="l"/>
                <a:tab pos="355600" algn="l"/>
              </a:tabLst>
            </a:pPr>
            <a:r>
              <a:rPr lang="en-GB" sz="2000" b="1" spc="-5">
                <a:solidFill>
                  <a:srgbClr val="1B9D8E"/>
                </a:solidFill>
                <a:latin typeface="Calibri"/>
                <a:cs typeface="Calibri"/>
              </a:rPr>
              <a:t>The length of the standard PhD</a:t>
            </a:r>
            <a:r>
              <a:rPr lang="en-GB" sz="2000" b="1" spc="-10">
                <a:solidFill>
                  <a:srgbClr val="1B9D8E"/>
                </a:solidFill>
                <a:latin typeface="Calibri"/>
                <a:cs typeface="Calibri"/>
              </a:rPr>
              <a:t> </a:t>
            </a:r>
            <a:r>
              <a:rPr lang="en-GB" sz="2000" spc="-10">
                <a:latin typeface="Calibri"/>
                <a:cs typeface="Calibri"/>
              </a:rPr>
              <a:t>has increased to 3.5 years</a:t>
            </a:r>
            <a:r>
              <a:rPr lang="en-GB" sz="2000" b="1" spc="-10">
                <a:solidFill>
                  <a:srgbClr val="7030A0"/>
                </a:solidFill>
                <a:latin typeface="Calibri"/>
                <a:cs typeface="Calibri"/>
              </a:rPr>
              <a:t> </a:t>
            </a:r>
            <a:r>
              <a:rPr lang="en-GB" sz="2000" spc="-10">
                <a:latin typeface="Calibri"/>
                <a:cs typeface="Calibri"/>
              </a:rPr>
              <a:t>in recognition of ESRC expectations that students will undertake a 3ms placement (more later) and 3 months for additional new training required by the ESRC. All</a:t>
            </a:r>
            <a:r>
              <a:rPr lang="en-GB" sz="2000" spc="5">
                <a:latin typeface="Calibri"/>
                <a:cs typeface="Calibri"/>
              </a:rPr>
              <a:t> </a:t>
            </a:r>
            <a:r>
              <a:rPr lang="en-GB" sz="2000">
                <a:latin typeface="Calibri"/>
                <a:cs typeface="Calibri"/>
              </a:rPr>
              <a:t>studentships</a:t>
            </a:r>
            <a:r>
              <a:rPr lang="en-GB" sz="2000" spc="-10">
                <a:latin typeface="Calibri"/>
                <a:cs typeface="Calibri"/>
              </a:rPr>
              <a:t> </a:t>
            </a:r>
            <a:r>
              <a:rPr lang="en-GB" sz="2000">
                <a:latin typeface="Calibri"/>
                <a:cs typeface="Calibri"/>
              </a:rPr>
              <a:t>must</a:t>
            </a:r>
            <a:r>
              <a:rPr lang="en-GB" sz="2000" spc="-5">
                <a:latin typeface="Calibri"/>
                <a:cs typeface="Calibri"/>
              </a:rPr>
              <a:t> </a:t>
            </a:r>
            <a:r>
              <a:rPr lang="en-GB" sz="2000">
                <a:latin typeface="Calibri"/>
                <a:cs typeface="Calibri"/>
              </a:rPr>
              <a:t>be</a:t>
            </a:r>
            <a:r>
              <a:rPr lang="en-GB" sz="2000" spc="10">
                <a:latin typeface="Calibri"/>
                <a:cs typeface="Calibri"/>
              </a:rPr>
              <a:t> </a:t>
            </a:r>
            <a:r>
              <a:rPr lang="en-GB" sz="2000" spc="-5">
                <a:latin typeface="Calibri"/>
                <a:cs typeface="Calibri"/>
              </a:rPr>
              <a:t>offered</a:t>
            </a:r>
            <a:r>
              <a:rPr lang="en-GB" sz="2000">
                <a:latin typeface="Calibri"/>
                <a:cs typeface="Calibri"/>
              </a:rPr>
              <a:t> as</a:t>
            </a:r>
            <a:r>
              <a:rPr lang="en-GB" sz="2000" spc="5">
                <a:latin typeface="Calibri"/>
                <a:cs typeface="Calibri"/>
              </a:rPr>
              <a:t> </a:t>
            </a:r>
            <a:r>
              <a:rPr lang="en-GB" sz="2000" b="1">
                <a:solidFill>
                  <a:srgbClr val="1B9D8E"/>
                </a:solidFill>
                <a:latin typeface="Calibri"/>
                <a:cs typeface="Calibri"/>
              </a:rPr>
              <a:t>1+3.5</a:t>
            </a:r>
            <a:r>
              <a:rPr lang="en-GB" sz="2000" b="1" spc="-10">
                <a:solidFill>
                  <a:srgbClr val="1B9D8E"/>
                </a:solidFill>
                <a:latin typeface="Calibri"/>
                <a:cs typeface="Calibri"/>
              </a:rPr>
              <a:t> </a:t>
            </a:r>
            <a:r>
              <a:rPr lang="en-GB" sz="2000" b="1">
                <a:solidFill>
                  <a:srgbClr val="1B9D8E"/>
                </a:solidFill>
                <a:latin typeface="Calibri"/>
                <a:cs typeface="Calibri"/>
              </a:rPr>
              <a:t>or </a:t>
            </a:r>
            <a:r>
              <a:rPr lang="en-GB" sz="2000" b="1" spc="-5">
                <a:solidFill>
                  <a:srgbClr val="1B9D8E"/>
                </a:solidFill>
                <a:latin typeface="Calibri"/>
                <a:cs typeface="Calibri"/>
              </a:rPr>
              <a:t>+3.5</a:t>
            </a:r>
            <a:r>
              <a:rPr lang="en-GB" sz="2000" b="1">
                <a:solidFill>
                  <a:srgbClr val="1B9D8E"/>
                </a:solidFill>
                <a:latin typeface="Calibri"/>
                <a:cs typeface="Calibri"/>
              </a:rPr>
              <a:t> </a:t>
            </a:r>
            <a:r>
              <a:rPr lang="en-GB" sz="2000" spc="-5">
                <a:latin typeface="Calibri"/>
                <a:cs typeface="Calibri"/>
              </a:rPr>
              <a:t>awards.</a:t>
            </a:r>
            <a:r>
              <a:rPr lang="en-GB" sz="2000" spc="-5">
                <a:solidFill>
                  <a:srgbClr val="000000"/>
                </a:solidFill>
                <a:latin typeface="Calibri"/>
                <a:cs typeface="Calibri"/>
              </a:rPr>
              <a:t> (A reminder that</a:t>
            </a:r>
            <a:r>
              <a:rPr lang="en-GB" sz="2000" spc="10">
                <a:solidFill>
                  <a:srgbClr val="001C00"/>
                </a:solidFill>
                <a:latin typeface="Calibri"/>
                <a:cs typeface="Calibri"/>
              </a:rPr>
              <a:t> </a:t>
            </a:r>
            <a:r>
              <a:rPr lang="en-GB" sz="2000" spc="-10">
                <a:solidFill>
                  <a:srgbClr val="001C00"/>
                </a:solidFill>
                <a:latin typeface="Calibri"/>
                <a:cs typeface="Calibri"/>
              </a:rPr>
              <a:t>all</a:t>
            </a:r>
            <a:r>
              <a:rPr lang="en-GB" sz="2000" spc="10">
                <a:solidFill>
                  <a:srgbClr val="001C00"/>
                </a:solidFill>
                <a:latin typeface="Calibri"/>
                <a:cs typeface="Calibri"/>
              </a:rPr>
              <a:t> </a:t>
            </a:r>
            <a:r>
              <a:rPr lang="en-GB" sz="2000">
                <a:solidFill>
                  <a:srgbClr val="001C00"/>
                </a:solidFill>
                <a:latin typeface="Calibri"/>
                <a:cs typeface="Calibri"/>
              </a:rPr>
              <a:t>studentships</a:t>
            </a:r>
            <a:r>
              <a:rPr lang="en-GB" sz="2000" spc="-10">
                <a:solidFill>
                  <a:srgbClr val="001C00"/>
                </a:solidFill>
                <a:latin typeface="Calibri"/>
                <a:cs typeface="Calibri"/>
              </a:rPr>
              <a:t> </a:t>
            </a:r>
            <a:r>
              <a:rPr lang="en-GB" sz="2000">
                <a:solidFill>
                  <a:srgbClr val="001C00"/>
                </a:solidFill>
                <a:latin typeface="Calibri"/>
                <a:cs typeface="Calibri"/>
              </a:rPr>
              <a:t>must be</a:t>
            </a:r>
            <a:r>
              <a:rPr lang="en-GB" sz="2000" spc="15">
                <a:solidFill>
                  <a:srgbClr val="001C00"/>
                </a:solidFill>
                <a:latin typeface="Calibri"/>
                <a:cs typeface="Calibri"/>
              </a:rPr>
              <a:t> </a:t>
            </a:r>
            <a:r>
              <a:rPr lang="en-GB" sz="2000" spc="-5">
                <a:solidFill>
                  <a:srgbClr val="001C00"/>
                </a:solidFill>
                <a:latin typeface="Calibri"/>
                <a:cs typeface="Calibri"/>
              </a:rPr>
              <a:t>offered</a:t>
            </a:r>
            <a:r>
              <a:rPr lang="en-GB" sz="2000">
                <a:solidFill>
                  <a:srgbClr val="001C00"/>
                </a:solidFill>
                <a:latin typeface="Calibri"/>
                <a:cs typeface="Calibri"/>
              </a:rPr>
              <a:t> as</a:t>
            </a:r>
            <a:r>
              <a:rPr lang="en-GB" sz="2000" spc="10">
                <a:solidFill>
                  <a:srgbClr val="001C00"/>
                </a:solidFill>
                <a:latin typeface="Calibri"/>
                <a:cs typeface="Calibri"/>
              </a:rPr>
              <a:t> </a:t>
            </a:r>
            <a:r>
              <a:rPr lang="en-GB" sz="2000" b="1" spc="-5">
                <a:solidFill>
                  <a:srgbClr val="1B9D8E"/>
                </a:solidFill>
                <a:latin typeface="Calibri"/>
                <a:cs typeface="Calibri"/>
              </a:rPr>
              <a:t>full-time or part-time </a:t>
            </a:r>
            <a:r>
              <a:rPr lang="en-GB" sz="2000" spc="-5">
                <a:latin typeface="Calibri"/>
                <a:cs typeface="Calibri"/>
              </a:rPr>
              <a:t>opportunities).</a:t>
            </a:r>
            <a:endParaRPr lang="en-GB" sz="2000" spc="-5">
              <a:latin typeface="Calibri"/>
              <a:ea typeface="Calibri"/>
              <a:cs typeface="Calibri"/>
            </a:endParaRPr>
          </a:p>
          <a:p>
            <a:pPr marL="355600" indent="-342900">
              <a:spcBef>
                <a:spcPts val="600"/>
              </a:spcBef>
              <a:spcAft>
                <a:spcPts val="800"/>
              </a:spcAft>
              <a:buClr>
                <a:srgbClr val="A8218E"/>
              </a:buClr>
              <a:buFont typeface="Arial"/>
              <a:buChar char="▪"/>
              <a:tabLst>
                <a:tab pos="354965" algn="l"/>
                <a:tab pos="355600" algn="l"/>
              </a:tabLst>
            </a:pPr>
            <a:r>
              <a:rPr lang="en-GB" sz="2000" b="1" spc="-5">
                <a:solidFill>
                  <a:srgbClr val="1B9D8E"/>
                </a:solidFill>
                <a:latin typeface="Calibri"/>
                <a:cs typeface="Calibri"/>
              </a:rPr>
              <a:t>Eligibility for first supervision -</a:t>
            </a:r>
            <a:r>
              <a:rPr lang="en-GB" sz="2000">
                <a:latin typeface="Calibri"/>
                <a:cs typeface="Calibri"/>
              </a:rPr>
              <a:t> First supervisors need to be research-active social scientists who are aligned to a </a:t>
            </a:r>
            <a:r>
              <a:rPr lang="en-GB" sz="2000" err="1">
                <a:latin typeface="Calibri"/>
                <a:cs typeface="Calibri"/>
              </a:rPr>
              <a:t>UoA</a:t>
            </a:r>
            <a:r>
              <a:rPr lang="en-GB" sz="2000">
                <a:latin typeface="Calibri"/>
                <a:cs typeface="Calibri"/>
              </a:rPr>
              <a:t> for which their institution has eligibility. SGSSS (and ESRC) will audit supervisor eligibility carefully. For more on eligibility criteria, visit </a:t>
            </a:r>
            <a:r>
              <a:rPr lang="en-GB" sz="2000">
                <a:latin typeface="Calibri"/>
                <a:cs typeface="Calibri"/>
                <a:hlinkClick r:id="rId3"/>
              </a:rPr>
              <a:t>this page. </a:t>
            </a:r>
            <a:endParaRPr lang="en-GB" sz="2000">
              <a:latin typeface="Calibri"/>
              <a:cs typeface="Calibri"/>
            </a:endParaRPr>
          </a:p>
        </p:txBody>
      </p:sp>
    </p:spTree>
    <p:extLst>
      <p:ext uri="{BB962C8B-B14F-4D97-AF65-F5344CB8AC3E}">
        <p14:creationId xmlns:p14="http://schemas.microsoft.com/office/powerpoint/2010/main" val="1261852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pc="-10"/>
              <a:t>Supervisor-led</a:t>
            </a:r>
            <a:r>
              <a:rPr lang="en-US" spc="20"/>
              <a:t> </a:t>
            </a:r>
            <a:r>
              <a:rPr lang="en-US" spc="-5"/>
              <a:t>Studentships</a:t>
            </a:r>
            <a:br>
              <a:rPr lang="en-US" spc="-5"/>
            </a:br>
            <a:r>
              <a:rPr lang="en-GB" sz="2400">
                <a:solidFill>
                  <a:srgbClr val="1B9D8E"/>
                </a:solidFill>
                <a:latin typeface="Calibri"/>
                <a:cs typeface="Calibri"/>
              </a:rPr>
              <a:t>Key</a:t>
            </a:r>
            <a:r>
              <a:rPr lang="en-GB" sz="2400" spc="-35">
                <a:solidFill>
                  <a:srgbClr val="1B9D8E"/>
                </a:solidFill>
                <a:latin typeface="Calibri"/>
                <a:cs typeface="Calibri"/>
              </a:rPr>
              <a:t> </a:t>
            </a:r>
            <a:r>
              <a:rPr lang="en-GB" sz="2400" spc="-5">
                <a:solidFill>
                  <a:srgbClr val="1B9D8E"/>
                </a:solidFill>
              </a:rPr>
              <a:t>changes as we move into DTP2</a:t>
            </a:r>
            <a:endParaRPr lang="en-GB">
              <a:solidFill>
                <a:srgbClr val="1B9D8E"/>
              </a:solidFill>
            </a:endParaRPr>
          </a:p>
        </p:txBody>
      </p:sp>
      <p:sp>
        <p:nvSpPr>
          <p:cNvPr id="5" name="Text Placeholder 4">
            <a:extLst>
              <a:ext uri="{FF2B5EF4-FFF2-40B4-BE49-F238E27FC236}">
                <a16:creationId xmlns:a16="http://schemas.microsoft.com/office/drawing/2014/main" id="{48CCCF80-31BE-4608-8A7C-9BBE19342351}"/>
              </a:ext>
            </a:extLst>
          </p:cNvPr>
          <p:cNvSpPr>
            <a:spLocks noGrp="1"/>
          </p:cNvSpPr>
          <p:nvPr>
            <p:ph type="body" idx="1"/>
          </p:nvPr>
        </p:nvSpPr>
        <p:spPr>
          <a:xfrm>
            <a:off x="344504" y="1666212"/>
            <a:ext cx="11592572" cy="1171634"/>
          </a:xfrm>
        </p:spPr>
        <p:txBody>
          <a:bodyPr/>
          <a:lstStyle/>
          <a:p>
            <a:r>
              <a:rPr lang="en-US" sz="2400" b="1" spc="-5">
                <a:solidFill>
                  <a:srgbClr val="1B9D8E"/>
                </a:solidFill>
                <a:ea typeface="+mn-lt"/>
                <a:cs typeface="+mn-lt"/>
              </a:rPr>
              <a:t>Move to challenge-led pathways: </a:t>
            </a:r>
            <a:r>
              <a:rPr lang="en-US" sz="2400" spc="-5">
                <a:ea typeface="+mn-lt"/>
                <a:cs typeface="+mn-lt"/>
              </a:rPr>
              <a:t>each applicant must select a challenge-led pathway within which their student will sit.</a:t>
            </a:r>
            <a:endParaRPr lang="en-US" sz="2400" spc="-5">
              <a:solidFill>
                <a:srgbClr val="A8218E"/>
              </a:solidFill>
              <a:ea typeface="+mn-lt"/>
              <a:cs typeface="+mn-lt"/>
            </a:endParaRPr>
          </a:p>
          <a:p>
            <a:endParaRPr lang="en-GB"/>
          </a:p>
        </p:txBody>
      </p:sp>
      <p:graphicFrame>
        <p:nvGraphicFramePr>
          <p:cNvPr id="6" name="Table 5">
            <a:extLst>
              <a:ext uri="{FF2B5EF4-FFF2-40B4-BE49-F238E27FC236}">
                <a16:creationId xmlns:a16="http://schemas.microsoft.com/office/drawing/2014/main" id="{0CA01E37-5B4F-418C-83AD-E3DF9A0B31C8}"/>
              </a:ext>
            </a:extLst>
          </p:cNvPr>
          <p:cNvGraphicFramePr>
            <a:graphicFrameLocks noGrp="1"/>
          </p:cNvGraphicFramePr>
          <p:nvPr>
            <p:extLst>
              <p:ext uri="{D42A27DB-BD31-4B8C-83A1-F6EECF244321}">
                <p14:modId xmlns:p14="http://schemas.microsoft.com/office/powerpoint/2010/main" val="1775615055"/>
              </p:ext>
            </p:extLst>
          </p:nvPr>
        </p:nvGraphicFramePr>
        <p:xfrm>
          <a:off x="765810" y="2837846"/>
          <a:ext cx="10835640" cy="3513076"/>
        </p:xfrm>
        <a:graphic>
          <a:graphicData uri="http://schemas.openxmlformats.org/drawingml/2006/table">
            <a:tbl>
              <a:tblPr firstRow="1" bandRow="1">
                <a:tableStyleId>{5C22544A-7EE6-4342-B048-85BDC9FD1C3A}</a:tableStyleId>
              </a:tblPr>
              <a:tblGrid>
                <a:gridCol w="5417820">
                  <a:extLst>
                    <a:ext uri="{9D8B030D-6E8A-4147-A177-3AD203B41FA5}">
                      <a16:colId xmlns:a16="http://schemas.microsoft.com/office/drawing/2014/main" val="4074949264"/>
                    </a:ext>
                  </a:extLst>
                </a:gridCol>
                <a:gridCol w="5417820">
                  <a:extLst>
                    <a:ext uri="{9D8B030D-6E8A-4147-A177-3AD203B41FA5}">
                      <a16:colId xmlns:a16="http://schemas.microsoft.com/office/drawing/2014/main" val="335970817"/>
                    </a:ext>
                  </a:extLst>
                </a:gridCol>
              </a:tblGrid>
              <a:tr h="1244484">
                <a:tc>
                  <a:txBody>
                    <a:bodyPr/>
                    <a:lstStyle/>
                    <a:p>
                      <a:pPr algn="ctr" fontAlgn="base"/>
                      <a:r>
                        <a:rPr lang="en-US" sz="2400" b="1">
                          <a:solidFill>
                            <a:srgbClr val="FFFFFF"/>
                          </a:solidFill>
                          <a:effectLst/>
                          <a:latin typeface="Arial" panose="020B0604020202020204" pitchFamily="34" charset="0"/>
                        </a:rPr>
                        <a:t>Communication, AI, and New Technologies</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tc>
                  <a:txBody>
                    <a:bodyPr/>
                    <a:lstStyle/>
                    <a:p>
                      <a:pPr algn="ctr" fontAlgn="base"/>
                      <a:r>
                        <a:rPr lang="en-US" sz="2400" b="1">
                          <a:solidFill>
                            <a:srgbClr val="FFFFFF"/>
                          </a:solidFill>
                          <a:effectLst/>
                          <a:latin typeface="Arial" panose="020B0604020202020204" pitchFamily="34" charset="0"/>
                        </a:rPr>
                        <a:t>Environment, Migration, and Demographic Change</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extLst>
                  <a:ext uri="{0D108BD9-81ED-4DB2-BD59-A6C34878D82A}">
                    <a16:rowId xmlns:a16="http://schemas.microsoft.com/office/drawing/2014/main" val="18638374"/>
                  </a:ext>
                </a:extLst>
              </a:tr>
              <a:tr h="1024108">
                <a:tc>
                  <a:txBody>
                    <a:bodyPr/>
                    <a:lstStyle/>
                    <a:p>
                      <a:pPr algn="ctr" fontAlgn="base"/>
                      <a:r>
                        <a:rPr lang="en-US" sz="2400" b="1">
                          <a:solidFill>
                            <a:srgbClr val="FFFFFF"/>
                          </a:solidFill>
                          <a:effectLst/>
                          <a:latin typeface="Arial" panose="020B0604020202020204" pitchFamily="34" charset="0"/>
                        </a:rPr>
                        <a:t>Governance and Institutions</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tc>
                  <a:txBody>
                    <a:bodyPr/>
                    <a:lstStyle/>
                    <a:p>
                      <a:pPr algn="ctr" fontAlgn="base"/>
                      <a:r>
                        <a:rPr lang="en-US" sz="2400" b="1">
                          <a:solidFill>
                            <a:srgbClr val="FFFFFF"/>
                          </a:solidFill>
                          <a:effectLst/>
                          <a:latin typeface="Arial" panose="020B0604020202020204" pitchFamily="34" charset="0"/>
                        </a:rPr>
                        <a:t>Health, Wellbeing and Communities </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extLst>
                  <a:ext uri="{0D108BD9-81ED-4DB2-BD59-A6C34878D82A}">
                    <a16:rowId xmlns:a16="http://schemas.microsoft.com/office/drawing/2014/main" val="2973544547"/>
                  </a:ext>
                </a:extLst>
              </a:tr>
              <a:tr h="1244484">
                <a:tc>
                  <a:txBody>
                    <a:bodyPr/>
                    <a:lstStyle/>
                    <a:p>
                      <a:pPr algn="ctr" fontAlgn="base"/>
                      <a:r>
                        <a:rPr lang="en-US" sz="2400" b="1">
                          <a:solidFill>
                            <a:srgbClr val="FFFFFF"/>
                          </a:solidFill>
                          <a:effectLst/>
                          <a:latin typeface="Arial" panose="020B0604020202020204" pitchFamily="34" charset="0"/>
                        </a:rPr>
                        <a:t>Securities: Justice, Economies, and Conflict</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tc>
                  <a:txBody>
                    <a:bodyPr/>
                    <a:lstStyle/>
                    <a:p>
                      <a:pPr algn="ctr" fontAlgn="base"/>
                      <a:r>
                        <a:rPr lang="en-US" sz="2400" b="1">
                          <a:solidFill>
                            <a:srgbClr val="FFFFFF"/>
                          </a:solidFill>
                          <a:effectLst/>
                          <a:latin typeface="Arial" panose="020B0604020202020204" pitchFamily="34" charset="0"/>
                        </a:rPr>
                        <a:t>Social Inequalities</a:t>
                      </a:r>
                      <a:r>
                        <a:rPr lang="en-US" sz="2400">
                          <a:solidFill>
                            <a:srgbClr val="FFFFFF"/>
                          </a:solidFill>
                          <a:effectLst/>
                          <a:latin typeface="Arial" panose="020B0604020202020204" pitchFamily="34" charset="0"/>
                        </a:rPr>
                        <a:t>​</a:t>
                      </a:r>
                      <a:endParaRPr lang="en-US" sz="2400">
                        <a:effectLst/>
                      </a:endParaRPr>
                    </a:p>
                  </a:txBody>
                  <a:tcPr>
                    <a:lnL w="13011" cap="flat" cmpd="sng" algn="ctr">
                      <a:solidFill>
                        <a:srgbClr val="000000"/>
                      </a:solidFill>
                      <a:prstDash val="solid"/>
                      <a:round/>
                      <a:headEnd type="none" w="med" len="med"/>
                      <a:tailEnd type="none" w="med" len="med"/>
                    </a:lnL>
                    <a:lnR w="13011" cap="flat" cmpd="sng" algn="ctr">
                      <a:solidFill>
                        <a:srgbClr val="000000"/>
                      </a:solidFill>
                      <a:prstDash val="solid"/>
                      <a:round/>
                      <a:headEnd type="none" w="med" len="med"/>
                      <a:tailEnd type="none" w="med" len="med"/>
                    </a:lnR>
                    <a:lnT w="13011" cap="flat" cmpd="sng" algn="ctr">
                      <a:solidFill>
                        <a:srgbClr val="000000"/>
                      </a:solidFill>
                      <a:prstDash val="solid"/>
                      <a:round/>
                      <a:headEnd type="none" w="med" len="med"/>
                      <a:tailEnd type="none" w="med" len="med"/>
                    </a:lnT>
                    <a:lnB w="13011" cap="flat" cmpd="sng" algn="ctr">
                      <a:solidFill>
                        <a:srgbClr val="000000"/>
                      </a:solidFill>
                      <a:prstDash val="solid"/>
                      <a:round/>
                      <a:headEnd type="none" w="med" len="med"/>
                      <a:tailEnd type="none" w="med" len="med"/>
                    </a:lnB>
                    <a:solidFill>
                      <a:srgbClr val="1B9D8E"/>
                    </a:solidFill>
                  </a:tcPr>
                </a:tc>
                <a:extLst>
                  <a:ext uri="{0D108BD9-81ED-4DB2-BD59-A6C34878D82A}">
                    <a16:rowId xmlns:a16="http://schemas.microsoft.com/office/drawing/2014/main" val="1701131966"/>
                  </a:ext>
                </a:extLst>
              </a:tr>
            </a:tbl>
          </a:graphicData>
        </a:graphic>
      </p:graphicFrame>
    </p:spTree>
    <p:extLst>
      <p:ext uri="{BB962C8B-B14F-4D97-AF65-F5344CB8AC3E}">
        <p14:creationId xmlns:p14="http://schemas.microsoft.com/office/powerpoint/2010/main" val="1397201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pc="-10"/>
              <a:t>Supervisor-led</a:t>
            </a:r>
            <a:r>
              <a:rPr lang="en-US" spc="20"/>
              <a:t> </a:t>
            </a:r>
            <a:r>
              <a:rPr lang="en-US" spc="-5"/>
              <a:t>Studentships</a:t>
            </a:r>
            <a:br>
              <a:rPr lang="en-US" spc="-5"/>
            </a:br>
            <a:r>
              <a:rPr lang="en-GB" sz="2400">
                <a:solidFill>
                  <a:srgbClr val="1B9D8E"/>
                </a:solidFill>
                <a:latin typeface="Calibri"/>
                <a:cs typeface="Calibri"/>
              </a:rPr>
              <a:t>Introducing “Research in Practice”</a:t>
            </a:r>
            <a:br>
              <a:rPr lang="en-GB" sz="2400">
                <a:solidFill>
                  <a:srgbClr val="1B9D8E"/>
                </a:solidFill>
                <a:latin typeface="Calibri"/>
                <a:cs typeface="Calibri"/>
              </a:rPr>
            </a:br>
            <a:endParaRPr lang="en-GB">
              <a:solidFill>
                <a:srgbClr val="1B9D8E"/>
              </a:solidFill>
            </a:endParaRPr>
          </a:p>
        </p:txBody>
      </p:sp>
      <p:sp>
        <p:nvSpPr>
          <p:cNvPr id="5" name="Text Placeholder 4">
            <a:extLst>
              <a:ext uri="{FF2B5EF4-FFF2-40B4-BE49-F238E27FC236}">
                <a16:creationId xmlns:a16="http://schemas.microsoft.com/office/drawing/2014/main" id="{48CCCF80-31BE-4608-8A7C-9BBE19342351}"/>
              </a:ext>
            </a:extLst>
          </p:cNvPr>
          <p:cNvSpPr>
            <a:spLocks noGrp="1"/>
          </p:cNvSpPr>
          <p:nvPr>
            <p:ph type="body" idx="1"/>
          </p:nvPr>
        </p:nvSpPr>
        <p:spPr>
          <a:xfrm>
            <a:off x="381450" y="1407594"/>
            <a:ext cx="11592572" cy="5191788"/>
          </a:xfrm>
        </p:spPr>
        <p:txBody>
          <a:bodyPr/>
          <a:lstStyle/>
          <a:p>
            <a:pPr marL="151765" indent="0" algn="just" fontAlgn="base">
              <a:lnSpc>
                <a:spcPct val="107000"/>
              </a:lnSpc>
              <a:spcAft>
                <a:spcPts val="0"/>
              </a:spcAft>
              <a:buNone/>
            </a:pPr>
            <a:r>
              <a:rPr lang="en-GB" sz="2000">
                <a:latin typeface="Calibri"/>
                <a:cs typeface="Calibri"/>
              </a:rPr>
              <a:t>Through Research in Practice, SGSSS seeks to equip ESRC funded students to be confident collaborating across sectors and disciplinary boundaries. </a:t>
            </a:r>
            <a:endParaRPr lang="en-US"/>
          </a:p>
          <a:p>
            <a:pPr marL="608965" indent="-456565">
              <a:buFont typeface="Arial" panose="020B0604020202020204" pitchFamily="34" charset="0"/>
              <a:buChar char="•"/>
            </a:pPr>
            <a:r>
              <a:rPr lang="en-GB" sz="2000">
                <a:latin typeface="Calibri"/>
                <a:cs typeface="Calibri"/>
              </a:rPr>
              <a:t>The placement must be separate to the PhD student’s research and be designed to support their researcher development, sector knowledge and transferable skills.</a:t>
            </a:r>
          </a:p>
          <a:p>
            <a:pPr marL="608965" indent="-456565">
              <a:buFont typeface="Arial" panose="020B0604020202020204" pitchFamily="34" charset="0"/>
              <a:buChar char="•"/>
            </a:pPr>
            <a:r>
              <a:rPr lang="en-GB" sz="2000">
                <a:latin typeface="Calibri"/>
                <a:cs typeface="Calibri"/>
              </a:rPr>
              <a:t>Students must undertake the placement in the second or third year of their PhD study, with more than 3 months remaining before their funding end date.</a:t>
            </a:r>
          </a:p>
          <a:p>
            <a:pPr marL="608965" indent="-456565">
              <a:buFont typeface="Arial" panose="020B0604020202020204" pitchFamily="34" charset="0"/>
              <a:buChar char="•"/>
            </a:pPr>
            <a:r>
              <a:rPr lang="en-GB" sz="2000">
                <a:latin typeface="Calibri"/>
                <a:cs typeface="Calibri"/>
              </a:rPr>
              <a:t>Placements can take place within academia or outside academia. </a:t>
            </a:r>
          </a:p>
          <a:p>
            <a:pPr marL="608965" indent="-456565">
              <a:buFont typeface="Arial" panose="020B0604020202020204" pitchFamily="34" charset="0"/>
              <a:buChar char="•"/>
            </a:pPr>
            <a:r>
              <a:rPr lang="en-GB" sz="2000">
                <a:latin typeface="Calibri"/>
                <a:cs typeface="Calibri"/>
              </a:rPr>
              <a:t>Academic placements must not be undertaken with the student’s current supervisor and/or research team </a:t>
            </a:r>
          </a:p>
          <a:p>
            <a:pPr marL="608965" indent="-456565">
              <a:buFont typeface="Arial" panose="020B0604020202020204" pitchFamily="34" charset="0"/>
              <a:buChar char="▪"/>
            </a:pPr>
            <a:r>
              <a:rPr lang="en-GB" sz="2000">
                <a:latin typeface="Calibri"/>
                <a:ea typeface="Calibri"/>
                <a:cs typeface="Calibri"/>
              </a:rPr>
              <a:t>Placements must provide opportunity to apply their research skills in new environments </a:t>
            </a:r>
            <a:endParaRPr lang="en-GB" sz="2000">
              <a:latin typeface="Calibri"/>
              <a:cs typeface="Calibri"/>
            </a:endParaRPr>
          </a:p>
          <a:p>
            <a:pPr marL="608965" indent="-456565">
              <a:buFont typeface="Arial" panose="020B0604020202020204" pitchFamily="34" charset="0"/>
              <a:buChar char="•"/>
            </a:pPr>
            <a:r>
              <a:rPr lang="en-GB" sz="2000">
                <a:latin typeface="Calibri"/>
                <a:cs typeface="Calibri"/>
              </a:rPr>
              <a:t>Students will discuss placement plans with their supervisor team and SGSSS at the Development Needs Analysis. </a:t>
            </a:r>
          </a:p>
          <a:p>
            <a:pPr marL="608965" indent="-456565">
              <a:buFont typeface="Arial" panose="020B0604020202020204" pitchFamily="34" charset="0"/>
              <a:buChar char="•"/>
            </a:pPr>
            <a:r>
              <a:rPr lang="en-GB" sz="2000">
                <a:latin typeface="Calibri"/>
                <a:cs typeface="Calibri"/>
              </a:rPr>
              <a:t>SGSSS must approve all placement proposals in advance to confirm that they meet the placement requirements. </a:t>
            </a:r>
          </a:p>
          <a:p>
            <a:pPr marL="151765" indent="0">
              <a:buNone/>
            </a:pPr>
            <a:r>
              <a:rPr lang="en-GB" sz="2000">
                <a:latin typeface="Calibri"/>
                <a:cs typeface="Calibri"/>
              </a:rPr>
              <a:t>For more on placements, click </a:t>
            </a:r>
            <a:r>
              <a:rPr lang="en-GB" sz="2000">
                <a:latin typeface="Calibri"/>
                <a:cs typeface="Calibri"/>
                <a:hlinkClick r:id="rId3"/>
              </a:rPr>
              <a:t>here</a:t>
            </a:r>
            <a:r>
              <a:rPr lang="en-GB" sz="2000">
                <a:latin typeface="Calibri"/>
                <a:cs typeface="Calibri"/>
              </a:rPr>
              <a:t>. </a:t>
            </a:r>
          </a:p>
        </p:txBody>
      </p:sp>
    </p:spTree>
    <p:extLst>
      <p:ext uri="{BB962C8B-B14F-4D97-AF65-F5344CB8AC3E}">
        <p14:creationId xmlns:p14="http://schemas.microsoft.com/office/powerpoint/2010/main" val="1847547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pc="-10"/>
              <a:t>Supervisor-led</a:t>
            </a:r>
            <a:r>
              <a:rPr lang="en-US" spc="20"/>
              <a:t> </a:t>
            </a:r>
            <a:r>
              <a:rPr lang="en-US" spc="-5"/>
              <a:t>Studentships</a:t>
            </a:r>
            <a:br>
              <a:rPr lang="en-US" spc="-5"/>
            </a:br>
            <a:r>
              <a:rPr lang="en-GB" sz="2400">
                <a:solidFill>
                  <a:srgbClr val="1B9D8E"/>
                </a:solidFill>
                <a:latin typeface="Calibri"/>
                <a:cs typeface="Calibri"/>
              </a:rPr>
              <a:t>Key</a:t>
            </a:r>
            <a:r>
              <a:rPr lang="en-GB" sz="2400" spc="-35">
                <a:solidFill>
                  <a:srgbClr val="1B9D8E"/>
                </a:solidFill>
                <a:latin typeface="Calibri"/>
                <a:cs typeface="Calibri"/>
              </a:rPr>
              <a:t> </a:t>
            </a:r>
            <a:r>
              <a:rPr lang="en-GB" sz="2400" spc="-5">
                <a:solidFill>
                  <a:srgbClr val="1B9D8E"/>
                </a:solidFill>
              </a:rPr>
              <a:t>notes for new supervisors</a:t>
            </a:r>
            <a:endParaRPr lang="en-GB">
              <a:solidFill>
                <a:srgbClr val="1B9D8E"/>
              </a:solidFill>
            </a:endParaRPr>
          </a:p>
        </p:txBody>
      </p:sp>
      <p:sp>
        <p:nvSpPr>
          <p:cNvPr id="3" name="Content Placeholder 2"/>
          <p:cNvSpPr>
            <a:spLocks noGrp="1"/>
          </p:cNvSpPr>
          <p:nvPr>
            <p:ph type="body" idx="1"/>
          </p:nvPr>
        </p:nvSpPr>
        <p:spPr>
          <a:xfrm>
            <a:off x="449562" y="1857673"/>
            <a:ext cx="11288009" cy="2764204"/>
          </a:xfrm>
        </p:spPr>
        <p:txBody>
          <a:bodyPr/>
          <a:lstStyle/>
          <a:p>
            <a:pPr marL="342900" indent="-342900">
              <a:spcAft>
                <a:spcPts val="800"/>
              </a:spcAft>
              <a:buFont typeface="Wingdings"/>
              <a:buChar char="§"/>
              <a:tabLst>
                <a:tab pos="354965" algn="l"/>
                <a:tab pos="355600" algn="l"/>
              </a:tabLst>
            </a:pPr>
            <a:r>
              <a:rPr lang="en-US" spc="-5">
                <a:solidFill>
                  <a:srgbClr val="000000"/>
                </a:solidFill>
                <a:latin typeface="Calibri"/>
                <a:cs typeface="Calibri"/>
              </a:rPr>
              <a:t>In 2021 we introduced a new element to our marking Framework – the Whole Person Approach – all successful applicants to our supervisor led competitions will be expected to use this in recruiting students – you will receive guidance on this following our panel decisions.</a:t>
            </a:r>
            <a:endParaRPr lang="en-US" spc="-5">
              <a:solidFill>
                <a:srgbClr val="000000"/>
              </a:solidFill>
              <a:latin typeface="Calibri"/>
              <a:ea typeface="Calibri"/>
              <a:cs typeface="Calibri"/>
            </a:endParaRPr>
          </a:p>
          <a:p>
            <a:pPr marL="342900" indent="-342900">
              <a:spcAft>
                <a:spcPts val="800"/>
              </a:spcAft>
              <a:buFont typeface="Wingdings"/>
              <a:buChar char="§"/>
              <a:tabLst>
                <a:tab pos="354965" algn="l"/>
                <a:tab pos="355600" algn="l"/>
              </a:tabLst>
            </a:pPr>
            <a:r>
              <a:rPr lang="en-US" spc="-5">
                <a:latin typeface="Calibri"/>
                <a:ea typeface="Calibri"/>
                <a:cs typeface="Calibri"/>
              </a:rPr>
              <a:t>In 2020 the ESRC changed its recruitment policy on international students – we are now able to recruit international students up to a maximum of 30% of our total allocation. This is complex to implement across competitions and so successful supervisors will receive guidance on recruitment.</a:t>
            </a:r>
          </a:p>
        </p:txBody>
      </p:sp>
    </p:spTree>
    <p:extLst>
      <p:ext uri="{BB962C8B-B14F-4D97-AF65-F5344CB8AC3E}">
        <p14:creationId xmlns:p14="http://schemas.microsoft.com/office/powerpoint/2010/main" val="622760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6D8DFA70-1879-4C93-88F0-49D499DDADEB}"/>
              </a:ext>
            </a:extLst>
          </p:cNvPr>
          <p:cNvSpPr txBox="1">
            <a:spLocks/>
          </p:cNvSpPr>
          <p:nvPr/>
        </p:nvSpPr>
        <p:spPr>
          <a:xfrm>
            <a:off x="1011600" y="357243"/>
            <a:ext cx="7719854" cy="900800"/>
          </a:xfrm>
          <a:prstGeom prst="rect">
            <a:avLst/>
          </a:prstGeom>
          <a:noFill/>
        </p:spPr>
        <p:txBody>
          <a:bodyPr spcFirstLastPara="1" wrap="square" lIns="91425" tIns="91425" rIns="91425" bIns="91425" rtlCol="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600"/>
              <a:buFont typeface="Arial"/>
              <a:buNone/>
              <a:defRPr sz="3733" b="1" i="0" u="none" strike="noStrike" cap="none">
                <a:solidFill>
                  <a:srgbClr val="073B59"/>
                </a:solidFill>
                <a:latin typeface="+mj-lt"/>
                <a:ea typeface="Arial"/>
                <a:cs typeface="Arial"/>
                <a:sym typeface="Arial"/>
              </a:defRPr>
            </a:lvl1pPr>
            <a:lvl2pPr marR="0" lvl="1"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600"/>
              <a:buFont typeface="Arial"/>
              <a:buNone/>
              <a:defRPr sz="1867" b="0" i="0" u="none" strike="noStrike" cap="none">
                <a:solidFill>
                  <a:srgbClr val="000000"/>
                </a:solidFill>
                <a:latin typeface="Arial"/>
                <a:ea typeface="Arial"/>
                <a:cs typeface="Arial"/>
                <a:sym typeface="Arial"/>
              </a:defRPr>
            </a:lvl9pPr>
          </a:lstStyle>
          <a:p>
            <a:r>
              <a:rPr lang="en-US" sz="3700" kern="0">
                <a:ea typeface="Calibri"/>
                <a:cs typeface="Calibri"/>
              </a:rPr>
              <a:t>Supervisor-Led Competitions (Steers)</a:t>
            </a:r>
            <a:endParaRPr lang="en-US" kern="0"/>
          </a:p>
        </p:txBody>
      </p:sp>
      <p:sp>
        <p:nvSpPr>
          <p:cNvPr id="14" name="Slide Number Placeholder 3">
            <a:extLst>
              <a:ext uri="{FF2B5EF4-FFF2-40B4-BE49-F238E27FC236}">
                <a16:creationId xmlns:a16="http://schemas.microsoft.com/office/drawing/2014/main" id="{87898E00-8BCC-495A-AAB2-F6B543F87B28}"/>
              </a:ext>
            </a:extLst>
          </p:cNvPr>
          <p:cNvSpPr>
            <a:spLocks noGrp="1"/>
          </p:cNvSpPr>
          <p:nvPr>
            <p:ph type="sldNum" idx="12"/>
          </p:nvPr>
        </p:nvSpPr>
        <p:spPr>
          <a:xfrm>
            <a:off x="11307445" y="6333135"/>
            <a:ext cx="731600" cy="524800"/>
          </a:xfrm>
        </p:spPr>
        <p:txBody>
          <a:bodyPr/>
          <a:lstStyle/>
          <a:p>
            <a:fld id="{00000000-1234-1234-1234-123412341234}" type="slidenum">
              <a:rPr lang="en" smtClean="0"/>
              <a:pPr/>
              <a:t>7</a:t>
            </a:fld>
            <a:endParaRPr lang="en"/>
          </a:p>
        </p:txBody>
      </p:sp>
      <p:sp>
        <p:nvSpPr>
          <p:cNvPr id="15" name="TextBox 14">
            <a:extLst>
              <a:ext uri="{FF2B5EF4-FFF2-40B4-BE49-F238E27FC236}">
                <a16:creationId xmlns:a16="http://schemas.microsoft.com/office/drawing/2014/main" id="{606929F8-5F9A-477F-803E-0E703EEFE742}"/>
              </a:ext>
            </a:extLst>
          </p:cNvPr>
          <p:cNvSpPr txBox="1"/>
          <p:nvPr/>
        </p:nvSpPr>
        <p:spPr>
          <a:xfrm>
            <a:off x="392649" y="1896483"/>
            <a:ext cx="5525654"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ea typeface="Calibri"/>
                <a:cs typeface="Calibri"/>
              </a:rPr>
              <a:t>Steers Competition</a:t>
            </a:r>
            <a:br>
              <a:rPr lang="en-US" sz="2200" b="1">
                <a:ea typeface="Calibri"/>
                <a:cs typeface="Calibri"/>
              </a:rPr>
            </a:br>
            <a:r>
              <a:rPr lang="en-US" sz="2200">
                <a:solidFill>
                  <a:srgbClr val="BE62AB"/>
                </a:solidFill>
                <a:ea typeface="Calibri"/>
                <a:cs typeface="Calibri"/>
              </a:rPr>
              <a:t>Approximately 3 awards in each of the following steers (9 in total):</a:t>
            </a:r>
            <a:endParaRPr lang="en-US" sz="2200">
              <a:ea typeface="Calibri"/>
              <a:cs typeface="Calibri"/>
            </a:endParaRPr>
          </a:p>
          <a:p>
            <a:pPr algn="l"/>
            <a:endParaRPr lang="en-US" sz="2200">
              <a:ea typeface="Calibri"/>
              <a:cs typeface="Calibri"/>
            </a:endParaRPr>
          </a:p>
        </p:txBody>
      </p:sp>
      <p:sp>
        <p:nvSpPr>
          <p:cNvPr id="16" name="TextBox 15">
            <a:extLst>
              <a:ext uri="{FF2B5EF4-FFF2-40B4-BE49-F238E27FC236}">
                <a16:creationId xmlns:a16="http://schemas.microsoft.com/office/drawing/2014/main" id="{24CFB03C-DDE8-4503-BD2F-091FCF796B84}"/>
              </a:ext>
            </a:extLst>
          </p:cNvPr>
          <p:cNvSpPr txBox="1"/>
          <p:nvPr/>
        </p:nvSpPr>
        <p:spPr>
          <a:xfrm>
            <a:off x="389463" y="3408415"/>
            <a:ext cx="5710380" cy="27392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a:solidFill>
                  <a:srgbClr val="000000"/>
                </a:solidFill>
                <a:latin typeface="Arial"/>
                <a:cs typeface="Arial"/>
              </a:rPr>
              <a:t>• </a:t>
            </a:r>
            <a:r>
              <a:rPr lang="en-US" sz="2200">
                <a:solidFill>
                  <a:srgbClr val="1B9D8E"/>
                </a:solidFill>
                <a:ea typeface="Calibri"/>
                <a:cs typeface="Calibri"/>
              </a:rPr>
              <a:t>Advanced Quantitative Methods (Advanced quantitative methods for discipline)</a:t>
            </a:r>
            <a:endParaRPr lang="en-US" sz="2200">
              <a:solidFill>
                <a:srgbClr val="001D00"/>
              </a:solidFill>
              <a:ea typeface="Calibri"/>
              <a:cs typeface="Calibri"/>
            </a:endParaRPr>
          </a:p>
          <a:p>
            <a:endParaRPr lang="en-US" sz="2200">
              <a:ea typeface="Calibri"/>
              <a:cs typeface="Calibri"/>
            </a:endParaRPr>
          </a:p>
          <a:p>
            <a:r>
              <a:rPr lang="en-US" sz="2200">
                <a:solidFill>
                  <a:srgbClr val="000000"/>
                </a:solidFill>
                <a:latin typeface="Arial"/>
                <a:cs typeface="Arial"/>
              </a:rPr>
              <a:t>• </a:t>
            </a:r>
            <a:r>
              <a:rPr lang="en-US" sz="2200">
                <a:solidFill>
                  <a:srgbClr val="1B9D8E"/>
                </a:solidFill>
                <a:ea typeface="Calibri"/>
                <a:cs typeface="Calibri"/>
              </a:rPr>
              <a:t>Data Sets (see guidance on SGSSS website on eligible data)</a:t>
            </a:r>
          </a:p>
          <a:p>
            <a:endParaRPr lang="en-US" sz="2200">
              <a:solidFill>
                <a:srgbClr val="1B9D8E"/>
              </a:solidFill>
              <a:latin typeface="Calibri"/>
              <a:ea typeface="Calibri"/>
              <a:cs typeface="Calibri"/>
            </a:endParaRPr>
          </a:p>
          <a:p>
            <a:r>
              <a:rPr lang="en-US" sz="2200">
                <a:solidFill>
                  <a:srgbClr val="000000"/>
                </a:solidFill>
                <a:latin typeface="Arial"/>
                <a:cs typeface="Arial"/>
              </a:rPr>
              <a:t>• </a:t>
            </a:r>
            <a:r>
              <a:rPr lang="en-US" sz="2200">
                <a:solidFill>
                  <a:srgbClr val="1B9D8E"/>
                </a:solidFill>
                <a:ea typeface="Calibri"/>
                <a:cs typeface="Calibri"/>
              </a:rPr>
              <a:t>Interdisciplinary (cross-Research council)</a:t>
            </a:r>
            <a:endParaRPr lang="en-US" sz="2200">
              <a:ea typeface="Calibri" panose="020F0502020204030204"/>
              <a:cs typeface="Calibri" panose="020F0502020204030204"/>
            </a:endParaRPr>
          </a:p>
          <a:p>
            <a:pPr algn="l"/>
            <a:endParaRPr lang="en-US">
              <a:ea typeface="Calibri"/>
              <a:cs typeface="Calibri"/>
            </a:endParaRPr>
          </a:p>
        </p:txBody>
      </p:sp>
      <p:sp>
        <p:nvSpPr>
          <p:cNvPr id="17" name="TextBox 16">
            <a:extLst>
              <a:ext uri="{FF2B5EF4-FFF2-40B4-BE49-F238E27FC236}">
                <a16:creationId xmlns:a16="http://schemas.microsoft.com/office/drawing/2014/main" id="{EE623379-93D6-46F7-8A9E-4069D733D87F}"/>
              </a:ext>
            </a:extLst>
          </p:cNvPr>
          <p:cNvSpPr txBox="1"/>
          <p:nvPr/>
        </p:nvSpPr>
        <p:spPr>
          <a:xfrm>
            <a:off x="7044554" y="1383003"/>
            <a:ext cx="4265951" cy="4185761"/>
          </a:xfrm>
          <a:prstGeom prst="rect">
            <a:avLst/>
          </a:prstGeom>
          <a:solidFill>
            <a:srgbClr val="1B9D8E"/>
          </a:solidFill>
          <a:ln>
            <a:solidFill>
              <a:srgbClr val="1B9D8E"/>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FCFAF7"/>
                </a:solidFill>
                <a:ea typeface="Calibri"/>
                <a:cs typeface="Calibri"/>
              </a:rPr>
              <a:t>Dates for your diary</a:t>
            </a:r>
            <a:endParaRPr lang="en-US" sz="2400">
              <a:ea typeface="Calibri"/>
              <a:cs typeface="Calibri"/>
            </a:endParaRPr>
          </a:p>
          <a:p>
            <a:endParaRPr lang="en-US" sz="2400" b="1">
              <a:solidFill>
                <a:srgbClr val="FCFAF7"/>
              </a:solidFill>
              <a:ea typeface="Calibri"/>
              <a:cs typeface="Calibri"/>
            </a:endParaRPr>
          </a:p>
          <a:p>
            <a:r>
              <a:rPr lang="en-US" sz="2000">
                <a:solidFill>
                  <a:srgbClr val="FCFAF7"/>
                </a:solidFill>
                <a:ea typeface="Calibri"/>
                <a:cs typeface="Calibri"/>
              </a:rPr>
              <a:t>• </a:t>
            </a:r>
            <a:r>
              <a:rPr lang="en-US" sz="2000" b="1">
                <a:solidFill>
                  <a:srgbClr val="FCFAF7"/>
                </a:solidFill>
                <a:ea typeface="Calibri"/>
                <a:cs typeface="Calibri"/>
              </a:rPr>
              <a:t>19 August 2026:</a:t>
            </a:r>
            <a:r>
              <a:rPr lang="en-US" sz="2000">
                <a:solidFill>
                  <a:srgbClr val="FCFAF7"/>
                </a:solidFill>
                <a:ea typeface="Calibri"/>
                <a:cs typeface="Calibri"/>
              </a:rPr>
              <a:t> All Steers competitions go live </a:t>
            </a:r>
            <a:endParaRPr lang="en-US" sz="2000">
              <a:ea typeface="Calibri"/>
              <a:cs typeface="Calibri"/>
            </a:endParaRPr>
          </a:p>
          <a:p>
            <a:r>
              <a:rPr lang="en-US" sz="2000">
                <a:solidFill>
                  <a:srgbClr val="FCFAF7"/>
                </a:solidFill>
                <a:ea typeface="Calibri"/>
                <a:cs typeface="Calibri"/>
              </a:rPr>
              <a:t>• </a:t>
            </a:r>
            <a:r>
              <a:rPr lang="en-US" sz="2000" b="1">
                <a:solidFill>
                  <a:srgbClr val="FCFAF7"/>
                </a:solidFill>
                <a:ea typeface="Calibri"/>
                <a:cs typeface="Calibri"/>
              </a:rPr>
              <a:t>23 September 2026: </a:t>
            </a:r>
            <a:r>
              <a:rPr lang="en-US" sz="2000">
                <a:solidFill>
                  <a:srgbClr val="FCFAF7"/>
                </a:solidFill>
                <a:ea typeface="Calibri"/>
                <a:cs typeface="Calibri"/>
              </a:rPr>
              <a:t>Deadline for Stage 1 Applications for Steers</a:t>
            </a:r>
            <a:endParaRPr lang="en-US" sz="2000">
              <a:ea typeface="Calibri"/>
              <a:cs typeface="Calibri"/>
            </a:endParaRPr>
          </a:p>
          <a:p>
            <a:r>
              <a:rPr lang="en-US" sz="2000">
                <a:solidFill>
                  <a:srgbClr val="FCFAF7"/>
                </a:solidFill>
                <a:ea typeface="Calibri"/>
                <a:cs typeface="Calibri"/>
              </a:rPr>
              <a:t>• </a:t>
            </a:r>
            <a:r>
              <a:rPr lang="en-US" sz="2000" b="1">
                <a:solidFill>
                  <a:srgbClr val="FCFAF7"/>
                </a:solidFill>
                <a:ea typeface="Calibri"/>
                <a:cs typeface="Calibri"/>
              </a:rPr>
              <a:t>19 October 2026</a:t>
            </a:r>
            <a:r>
              <a:rPr lang="en-US" sz="2000">
                <a:solidFill>
                  <a:srgbClr val="FCFAF7"/>
                </a:solidFill>
                <a:ea typeface="Calibri"/>
                <a:cs typeface="Calibri"/>
              </a:rPr>
              <a:t>: Stage 1 outcome announced</a:t>
            </a:r>
            <a:endParaRPr lang="en-US" sz="2000">
              <a:ea typeface="Calibri"/>
              <a:cs typeface="Calibri"/>
            </a:endParaRPr>
          </a:p>
          <a:p>
            <a:r>
              <a:rPr lang="en-US" sz="2000">
                <a:solidFill>
                  <a:srgbClr val="FCFAF7"/>
                </a:solidFill>
                <a:ea typeface="Calibri"/>
                <a:cs typeface="Calibri"/>
              </a:rPr>
              <a:t>• </a:t>
            </a:r>
            <a:r>
              <a:rPr lang="en-US" sz="2000" b="1">
                <a:solidFill>
                  <a:srgbClr val="FCFAF7"/>
                </a:solidFill>
                <a:ea typeface="Calibri"/>
                <a:cs typeface="Calibri"/>
              </a:rPr>
              <a:t>16 November 2026: </a:t>
            </a:r>
            <a:r>
              <a:rPr lang="en-US" sz="2000">
                <a:solidFill>
                  <a:srgbClr val="FCFAF7"/>
                </a:solidFill>
                <a:ea typeface="Calibri"/>
                <a:cs typeface="Calibri"/>
              </a:rPr>
              <a:t>Deadline for Stage 2 Applications for Steers</a:t>
            </a:r>
            <a:endParaRPr lang="en-US" sz="2000">
              <a:ea typeface="Calibri"/>
              <a:cs typeface="Calibri"/>
            </a:endParaRPr>
          </a:p>
          <a:p>
            <a:r>
              <a:rPr lang="en-US" sz="2000">
                <a:solidFill>
                  <a:srgbClr val="FCFAF7"/>
                </a:solidFill>
                <a:ea typeface="Calibri"/>
                <a:cs typeface="Calibri"/>
              </a:rPr>
              <a:t>• </a:t>
            </a:r>
            <a:r>
              <a:rPr lang="en-US" sz="2000" b="1">
                <a:solidFill>
                  <a:srgbClr val="FCFAF7"/>
                </a:solidFill>
                <a:ea typeface="Calibri"/>
                <a:cs typeface="Calibri"/>
              </a:rPr>
              <a:t>9 February 2027: </a:t>
            </a:r>
            <a:r>
              <a:rPr lang="en-US" sz="2000">
                <a:solidFill>
                  <a:srgbClr val="FCFAF7"/>
                </a:solidFill>
                <a:ea typeface="Calibri"/>
                <a:cs typeface="Calibri"/>
              </a:rPr>
              <a:t>outcomes announced</a:t>
            </a:r>
            <a:endParaRPr lang="en-US" sz="2000"/>
          </a:p>
          <a:p>
            <a:endParaRPr lang="en-US">
              <a:ea typeface="Calibri"/>
              <a:cs typeface="Calibri"/>
            </a:endParaRPr>
          </a:p>
        </p:txBody>
      </p:sp>
      <p:sp>
        <p:nvSpPr>
          <p:cNvPr id="18" name="TextBox 17">
            <a:extLst>
              <a:ext uri="{FF2B5EF4-FFF2-40B4-BE49-F238E27FC236}">
                <a16:creationId xmlns:a16="http://schemas.microsoft.com/office/drawing/2014/main" id="{911EED6E-9D9A-4F4D-801E-AFBF234C0ECE}"/>
              </a:ext>
            </a:extLst>
          </p:cNvPr>
          <p:cNvSpPr txBox="1"/>
          <p:nvPr/>
        </p:nvSpPr>
        <p:spPr>
          <a:xfrm>
            <a:off x="7264596" y="5672578"/>
            <a:ext cx="3805381" cy="923330"/>
          </a:xfrm>
          <a:prstGeom prst="rect">
            <a:avLst/>
          </a:prstGeom>
          <a:solidFill>
            <a:srgbClr val="BE62AB"/>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FCFAF7"/>
                </a:solidFill>
                <a:ea typeface="Calibri"/>
                <a:cs typeface="Calibri"/>
              </a:rPr>
              <a:t>Please note institutions may set their own internal deadlines</a:t>
            </a:r>
            <a:endParaRPr lang="en-US"/>
          </a:p>
          <a:p>
            <a:pPr algn="l"/>
            <a:endParaRPr lang="en-US">
              <a:ea typeface="Calibri"/>
              <a:cs typeface="Calibri"/>
            </a:endParaRPr>
          </a:p>
        </p:txBody>
      </p:sp>
    </p:spTree>
    <p:extLst>
      <p:ext uri="{BB962C8B-B14F-4D97-AF65-F5344CB8AC3E}">
        <p14:creationId xmlns:p14="http://schemas.microsoft.com/office/powerpoint/2010/main" val="557324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92401-98C6-455B-AEBB-06A6CF458F65}"/>
              </a:ext>
            </a:extLst>
          </p:cNvPr>
          <p:cNvSpPr>
            <a:spLocks noGrp="1"/>
          </p:cNvSpPr>
          <p:nvPr>
            <p:ph type="title"/>
          </p:nvPr>
        </p:nvSpPr>
        <p:spPr>
          <a:xfrm>
            <a:off x="1125900" y="563333"/>
            <a:ext cx="7660748" cy="666786"/>
          </a:xfrm>
        </p:spPr>
        <p:txBody>
          <a:bodyPr/>
          <a:lstStyle/>
          <a:p>
            <a:r>
              <a:rPr lang="en-GB"/>
              <a:t>Advanced Quantitative Methods</a:t>
            </a:r>
          </a:p>
        </p:txBody>
      </p:sp>
      <p:sp>
        <p:nvSpPr>
          <p:cNvPr id="3" name="Content Placeholder 2">
            <a:extLst>
              <a:ext uri="{FF2B5EF4-FFF2-40B4-BE49-F238E27FC236}">
                <a16:creationId xmlns:a16="http://schemas.microsoft.com/office/drawing/2014/main" id="{3F8758C0-437F-43E6-B570-87D9F2422E2B}"/>
              </a:ext>
            </a:extLst>
          </p:cNvPr>
          <p:cNvSpPr>
            <a:spLocks noGrp="1"/>
          </p:cNvSpPr>
          <p:nvPr>
            <p:ph idx="1"/>
          </p:nvPr>
        </p:nvSpPr>
        <p:spPr>
          <a:xfrm>
            <a:off x="663847" y="1967956"/>
            <a:ext cx="10823959" cy="3392320"/>
          </a:xfrm>
        </p:spPr>
        <p:txBody>
          <a:bodyPr>
            <a:normAutofit fontScale="25000" lnSpcReduction="20000"/>
          </a:bodyPr>
          <a:lstStyle/>
          <a:p>
            <a:pPr marL="558800" indent="-457200"/>
            <a:r>
              <a:rPr lang="en-GB" sz="10400">
                <a:latin typeface="Arial" panose="020B0604020202020204" pitchFamily="34" charset="0"/>
                <a:cs typeface="Arial" panose="020B0604020202020204" pitchFamily="34" charset="0"/>
              </a:rPr>
              <a:t>Applications must contain methods that are advanced in the context of the particular discipline in which the proposal is based</a:t>
            </a:r>
          </a:p>
          <a:p>
            <a:pPr marL="1168387" indent="-457200"/>
            <a:endParaRPr lang="en-GB" sz="10400"/>
          </a:p>
          <a:p>
            <a:pPr marL="1168387" indent="-457200"/>
            <a:r>
              <a:rPr lang="en-GB" sz="10933"/>
              <a:t>A level over and above the basic generic and subject-specific methods requirements for that discipline</a:t>
            </a:r>
          </a:p>
          <a:p>
            <a:pPr marL="558800" indent="-457200"/>
            <a:endParaRPr lang="en-GB" sz="10400">
              <a:latin typeface="Arial" panose="020B0604020202020204" pitchFamily="34" charset="0"/>
              <a:cs typeface="Arial" panose="020B0604020202020204" pitchFamily="34" charset="0"/>
            </a:endParaRPr>
          </a:p>
          <a:p>
            <a:pPr marL="558800" indent="-457200"/>
            <a:r>
              <a:rPr lang="en-GB" sz="10400">
                <a:latin typeface="Arial" panose="020B0604020202020204" pitchFamily="34" charset="0"/>
                <a:cs typeface="Arial" panose="020B0604020202020204" pitchFamily="34" charset="0"/>
              </a:rPr>
              <a:t>Vary from discipline to discipline (e.g. Economics compared to Geography compared to Social Anthropology)</a:t>
            </a:r>
          </a:p>
          <a:p>
            <a:pPr marL="558800" indent="-457200"/>
            <a:endParaRPr lang="en-GB" sz="10400">
              <a:latin typeface="Arial" panose="020B0604020202020204" pitchFamily="34" charset="0"/>
              <a:cs typeface="Arial" panose="020B0604020202020204" pitchFamily="34" charset="0"/>
            </a:endParaRPr>
          </a:p>
          <a:p>
            <a:pPr marL="558800" indent="-457200"/>
            <a:r>
              <a:rPr lang="en-GB" sz="10400">
                <a:latin typeface="Arial" panose="020B0604020202020204" pitchFamily="34" charset="0"/>
                <a:cs typeface="Arial" panose="020B0604020202020204" pitchFamily="34" charset="0"/>
              </a:rPr>
              <a:t>Applicant must justify AQM fit and this is considered in evaluation</a:t>
            </a:r>
          </a:p>
          <a:p>
            <a:endParaRPr lang="en-GB"/>
          </a:p>
        </p:txBody>
      </p:sp>
    </p:spTree>
    <p:extLst>
      <p:ext uri="{BB962C8B-B14F-4D97-AF65-F5344CB8AC3E}">
        <p14:creationId xmlns:p14="http://schemas.microsoft.com/office/powerpoint/2010/main" val="1789156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31931-1071-4509-9868-639C1629314A}"/>
              </a:ext>
            </a:extLst>
          </p:cNvPr>
          <p:cNvSpPr>
            <a:spLocks noGrp="1"/>
          </p:cNvSpPr>
          <p:nvPr>
            <p:ph type="title"/>
          </p:nvPr>
        </p:nvSpPr>
        <p:spPr>
          <a:xfrm>
            <a:off x="905182" y="405678"/>
            <a:ext cx="4302400" cy="666786"/>
          </a:xfrm>
        </p:spPr>
        <p:txBody>
          <a:bodyPr/>
          <a:lstStyle/>
          <a:p>
            <a:r>
              <a:rPr lang="en-GB" sz="4400"/>
              <a:t>Datasets</a:t>
            </a:r>
            <a:br>
              <a:rPr lang="en-GB" sz="4400"/>
            </a:br>
            <a:endParaRPr lang="en-GB"/>
          </a:p>
        </p:txBody>
      </p:sp>
      <p:sp>
        <p:nvSpPr>
          <p:cNvPr id="4" name="Content Placeholder 2">
            <a:extLst>
              <a:ext uri="{FF2B5EF4-FFF2-40B4-BE49-F238E27FC236}">
                <a16:creationId xmlns:a16="http://schemas.microsoft.com/office/drawing/2014/main" id="{403C5B3D-5774-4E6E-9F2B-834AEB2CDC34}"/>
              </a:ext>
            </a:extLst>
          </p:cNvPr>
          <p:cNvSpPr txBox="1">
            <a:spLocks/>
          </p:cNvSpPr>
          <p:nvPr/>
        </p:nvSpPr>
        <p:spPr>
          <a:xfrm>
            <a:off x="447675" y="1419226"/>
            <a:ext cx="10648950" cy="495776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58800" indent="-457200"/>
            <a:r>
              <a:rPr lang="en-GB" sz="2600">
                <a:latin typeface="Arial" panose="020B0604020202020204" pitchFamily="34" charset="0"/>
                <a:cs typeface="Arial" panose="020B0604020202020204" pitchFamily="34" charset="0"/>
              </a:rPr>
              <a:t>Originally to encourage the use of ESRC-funded data sets</a:t>
            </a:r>
          </a:p>
          <a:p>
            <a:pPr marL="558800" indent="-457200"/>
            <a:r>
              <a:rPr lang="en-GB" sz="2600">
                <a:latin typeface="Arial" panose="020B0604020202020204" pitchFamily="34" charset="0"/>
                <a:cs typeface="Arial" panose="020B0604020202020204" pitchFamily="34" charset="0"/>
              </a:rPr>
              <a:t>Longitudinal data (Understanding Society, Birth cohort studies) </a:t>
            </a:r>
          </a:p>
          <a:p>
            <a:pPr marL="558800" indent="-457200"/>
            <a:r>
              <a:rPr lang="en-GB" sz="2600">
                <a:latin typeface="Arial" panose="020B0604020202020204" pitchFamily="34" charset="0"/>
                <a:cs typeface="Arial" panose="020B0604020202020204" pitchFamily="34" charset="0"/>
              </a:rPr>
              <a:t>Biosocial resources (e.g. English Longitudinal Study of Ageing), </a:t>
            </a:r>
          </a:p>
          <a:p>
            <a:pPr marL="558800" indent="-457200"/>
            <a:r>
              <a:rPr lang="en-GB" sz="2600">
                <a:latin typeface="Arial" panose="020B0604020202020204" pitchFamily="34" charset="0"/>
                <a:cs typeface="Arial" panose="020B0604020202020204" pitchFamily="34" charset="0"/>
              </a:rPr>
              <a:t>Big Data (e.g. ADRN, Urban Big Data), </a:t>
            </a:r>
          </a:p>
          <a:p>
            <a:pPr marL="558800" indent="-457200"/>
            <a:r>
              <a:rPr lang="en-GB" sz="2600">
                <a:latin typeface="Arial" panose="020B0604020202020204" pitchFamily="34" charset="0"/>
                <a:cs typeface="Arial" panose="020B0604020202020204" pitchFamily="34" charset="0"/>
              </a:rPr>
              <a:t>Qualitative resources (e.g. Time-</a:t>
            </a:r>
            <a:r>
              <a:rPr lang="en-GB" sz="2600" err="1">
                <a:latin typeface="Arial" panose="020B0604020202020204" pitchFamily="34" charset="0"/>
                <a:cs typeface="Arial" panose="020B0604020202020204" pitchFamily="34" charset="0"/>
              </a:rPr>
              <a:t>scapes</a:t>
            </a:r>
            <a:r>
              <a:rPr lang="en-GB" sz="2600">
                <a:latin typeface="Arial" panose="020B0604020202020204" pitchFamily="34" charset="0"/>
                <a:cs typeface="Arial" panose="020B0604020202020204" pitchFamily="34" charset="0"/>
              </a:rPr>
              <a:t>)</a:t>
            </a:r>
          </a:p>
          <a:p>
            <a:pPr marL="101600" indent="0">
              <a:buNone/>
            </a:pPr>
            <a:endParaRPr lang="en-GB" sz="2900">
              <a:latin typeface="Arial" panose="020B0604020202020204" pitchFamily="34" charset="0"/>
              <a:cs typeface="Arial" panose="020B0604020202020204" pitchFamily="34" charset="0"/>
            </a:endParaRPr>
          </a:p>
          <a:p>
            <a:pPr marL="558800" indent="-457200"/>
            <a:r>
              <a:rPr lang="en-GB" sz="2600">
                <a:latin typeface="Arial" panose="020B0604020202020204" pitchFamily="34" charset="0"/>
                <a:cs typeface="Arial" panose="020B0604020202020204" pitchFamily="34" charset="0"/>
              </a:rPr>
              <a:t>Non-ESRC and data from an applicants own research can be used assuming:</a:t>
            </a:r>
          </a:p>
          <a:p>
            <a:pPr lvl="1" fontAlgn="base"/>
            <a:r>
              <a:rPr lang="en-GB" sz="2600" b="0" i="0">
                <a:solidFill>
                  <a:srgbClr val="000000"/>
                </a:solidFill>
                <a:effectLst/>
                <a:latin typeface="Calibri" panose="020F0502020204030204" pitchFamily="34" charset="0"/>
              </a:rPr>
              <a:t>The primary project funding period has ended; </a:t>
            </a:r>
          </a:p>
          <a:p>
            <a:pPr lvl="1" fontAlgn="base"/>
            <a:r>
              <a:rPr lang="en-GB" sz="2600" b="0" i="0">
                <a:solidFill>
                  <a:srgbClr val="000000"/>
                </a:solidFill>
                <a:effectLst/>
                <a:latin typeface="Calibri" panose="020F0502020204030204" pitchFamily="34" charset="0"/>
              </a:rPr>
              <a:t>At least one publication deriving from the funded project has appeared in a peer-reviewed journal; and, </a:t>
            </a:r>
          </a:p>
          <a:p>
            <a:pPr lvl="1" algn="just" fontAlgn="base"/>
            <a:r>
              <a:rPr lang="en-GB" sz="2600" b="0" i="0">
                <a:solidFill>
                  <a:srgbClr val="000000"/>
                </a:solidFill>
                <a:effectLst/>
                <a:latin typeface="Calibri" panose="020F0502020204030204" pitchFamily="34" charset="0"/>
              </a:rPr>
              <a:t>The project through which the dataset has been generated has been externally funded and awarded through a peer-review process. </a:t>
            </a:r>
            <a:endParaRPr lang="en-GB" sz="2600" b="0" i="0">
              <a:solidFill>
                <a:srgbClr val="000000"/>
              </a:solidFill>
              <a:effectLst/>
              <a:latin typeface="Times New Roman" panose="02020603050405020304" pitchFamily="18" charset="0"/>
            </a:endParaRPr>
          </a:p>
          <a:p>
            <a:pPr marL="101600" indent="0">
              <a:buNone/>
            </a:pPr>
            <a:endParaRPr lang="en-GB" sz="2600">
              <a:latin typeface="Arial" panose="020B0604020202020204" pitchFamily="34" charset="0"/>
              <a:cs typeface="Arial" panose="020B0604020202020204" pitchFamily="34" charset="0"/>
            </a:endParaRPr>
          </a:p>
          <a:p>
            <a:pPr marL="101600" indent="0">
              <a:buFont typeface="Arial" panose="020B0604020202020204" pitchFamily="34" charset="0"/>
              <a:buNone/>
            </a:pPr>
            <a:endParaRPr lang="en-GB" sz="4000">
              <a:latin typeface="Arial" panose="020B060402020202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1997207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0D47-FFDB-475B-A8E8-B9EE7D47B734}"/>
              </a:ext>
            </a:extLst>
          </p:cNvPr>
          <p:cNvSpPr>
            <a:spLocks noGrp="1"/>
          </p:cNvSpPr>
          <p:nvPr>
            <p:ph type="title"/>
          </p:nvPr>
        </p:nvSpPr>
        <p:spPr/>
        <p:txBody>
          <a:bodyPr/>
          <a:lstStyle/>
          <a:p>
            <a:r>
              <a:rPr lang="en-GB"/>
              <a:t>Interdisciplinary</a:t>
            </a:r>
          </a:p>
        </p:txBody>
      </p:sp>
      <p:sp>
        <p:nvSpPr>
          <p:cNvPr id="3" name="Content Placeholder 2">
            <a:extLst>
              <a:ext uri="{FF2B5EF4-FFF2-40B4-BE49-F238E27FC236}">
                <a16:creationId xmlns:a16="http://schemas.microsoft.com/office/drawing/2014/main" id="{4031CC7A-260B-43B9-9B48-B26CF62B989A}"/>
              </a:ext>
            </a:extLst>
          </p:cNvPr>
          <p:cNvSpPr>
            <a:spLocks noGrp="1"/>
          </p:cNvSpPr>
          <p:nvPr>
            <p:ph idx="1"/>
          </p:nvPr>
        </p:nvSpPr>
        <p:spPr>
          <a:xfrm>
            <a:off x="378372" y="2115101"/>
            <a:ext cx="11813628" cy="3592016"/>
          </a:xfrm>
        </p:spPr>
        <p:txBody>
          <a:bodyPr/>
          <a:lstStyle/>
          <a:p>
            <a:pPr marL="495287" indent="-342900">
              <a:buFont typeface="Arial" panose="020B0604020202020204" pitchFamily="34" charset="0"/>
              <a:buChar char="•"/>
            </a:pPr>
            <a:r>
              <a:rPr lang="en-GB"/>
              <a:t>Proposal must be cross-research council</a:t>
            </a:r>
          </a:p>
          <a:p>
            <a:pPr marL="342900" lvl="1" indent="-342900">
              <a:buFont typeface="Arial" panose="020B0604020202020204" pitchFamily="34" charset="0"/>
              <a:buChar char="•"/>
            </a:pPr>
            <a:r>
              <a:rPr lang="en-GB"/>
              <a:t>E.g. Arts Humanities Research Council, Medical Research Council</a:t>
            </a:r>
          </a:p>
          <a:p>
            <a:pPr marL="495287" indent="-342900">
              <a:buFont typeface="Arial" panose="020B0604020202020204" pitchFamily="34" charset="0"/>
              <a:buChar char="•"/>
            </a:pPr>
            <a:endParaRPr lang="en-GB"/>
          </a:p>
          <a:p>
            <a:pPr marL="495287" indent="-342900">
              <a:buFont typeface="Arial" panose="020B0604020202020204" pitchFamily="34" charset="0"/>
              <a:buChar char="•"/>
            </a:pPr>
            <a:r>
              <a:rPr lang="en-GB"/>
              <a:t>Expect a supervisor from each Research Council</a:t>
            </a:r>
          </a:p>
          <a:p>
            <a:pPr marL="495287" indent="-342900">
              <a:buFont typeface="Arial" panose="020B0604020202020204" pitchFamily="34" charset="0"/>
              <a:buChar char="•"/>
            </a:pPr>
            <a:r>
              <a:rPr lang="en-GB"/>
              <a:t>There should be substantive interaction between the relevant scientific areas </a:t>
            </a:r>
          </a:p>
          <a:p>
            <a:pPr marL="495287" indent="-342900">
              <a:buFont typeface="Arial" panose="020B0604020202020204" pitchFamily="34" charset="0"/>
              <a:buChar char="•"/>
            </a:pPr>
            <a:r>
              <a:rPr lang="en-GB"/>
              <a:t>The studentship should provide training that is not constrained to one scientific approach. </a:t>
            </a:r>
          </a:p>
          <a:p>
            <a:pPr marL="495287" indent="-342900">
              <a:buFont typeface="Arial" panose="020B0604020202020204" pitchFamily="34" charset="0"/>
              <a:buChar char="•"/>
            </a:pPr>
            <a:r>
              <a:rPr lang="en-GB"/>
              <a:t>The social science element of the proposal should be between 50% and two-thirds</a:t>
            </a:r>
          </a:p>
        </p:txBody>
      </p:sp>
    </p:spTree>
    <p:extLst>
      <p:ext uri="{BB962C8B-B14F-4D97-AF65-F5344CB8AC3E}">
        <p14:creationId xmlns:p14="http://schemas.microsoft.com/office/powerpoint/2010/main" val="768551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6C331-302B-FCCF-CF2D-064A75489EED}"/>
              </a:ext>
            </a:extLst>
          </p:cNvPr>
          <p:cNvSpPr>
            <a:spLocks noGrp="1"/>
          </p:cNvSpPr>
          <p:nvPr>
            <p:ph type="title"/>
          </p:nvPr>
        </p:nvSpPr>
        <p:spPr>
          <a:xfrm>
            <a:off x="1125900" y="334580"/>
            <a:ext cx="9149670" cy="900800"/>
          </a:xfrm>
        </p:spPr>
        <p:txBody>
          <a:bodyPr/>
          <a:lstStyle/>
          <a:p>
            <a:r>
              <a:rPr lang="en-US" sz="3700">
                <a:ea typeface="Calibri"/>
                <a:cs typeface="Calibri"/>
              </a:rPr>
              <a:t>Supervisor-Led Competitions (Collaborative)</a:t>
            </a:r>
            <a:endParaRPr lang="en-US"/>
          </a:p>
        </p:txBody>
      </p:sp>
      <p:sp>
        <p:nvSpPr>
          <p:cNvPr id="4" name="Slide Number Placeholder 3">
            <a:extLst>
              <a:ext uri="{FF2B5EF4-FFF2-40B4-BE49-F238E27FC236}">
                <a16:creationId xmlns:a16="http://schemas.microsoft.com/office/drawing/2014/main" id="{8950B61B-5192-FB2F-0362-F31642AA49D4}"/>
              </a:ext>
            </a:extLst>
          </p:cNvPr>
          <p:cNvSpPr>
            <a:spLocks noGrp="1"/>
          </p:cNvSpPr>
          <p:nvPr>
            <p:ph type="sldNum" idx="12"/>
          </p:nvPr>
        </p:nvSpPr>
        <p:spPr/>
        <p:txBody>
          <a:bodyPr/>
          <a:lstStyle/>
          <a:p>
            <a:fld id="{00000000-1234-1234-1234-123412341234}" type="slidenum">
              <a:rPr lang="en" smtClean="0"/>
              <a:pPr/>
              <a:t>11</a:t>
            </a:fld>
            <a:endParaRPr lang="en"/>
          </a:p>
        </p:txBody>
      </p:sp>
      <p:sp>
        <p:nvSpPr>
          <p:cNvPr id="9" name="TextBox 8">
            <a:extLst>
              <a:ext uri="{FF2B5EF4-FFF2-40B4-BE49-F238E27FC236}">
                <a16:creationId xmlns:a16="http://schemas.microsoft.com/office/drawing/2014/main" id="{4132692A-7393-982A-5C42-26DCF61022A7}"/>
              </a:ext>
            </a:extLst>
          </p:cNvPr>
          <p:cNvSpPr txBox="1"/>
          <p:nvPr/>
        </p:nvSpPr>
        <p:spPr>
          <a:xfrm>
            <a:off x="392649" y="2023483"/>
            <a:ext cx="6010563"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solidFill>
                  <a:srgbClr val="000000"/>
                </a:solidFill>
                <a:ea typeface="Calibri"/>
                <a:cs typeface="Calibri"/>
              </a:rPr>
              <a:t>'Open' Collaborative Competition</a:t>
            </a:r>
            <a:br>
              <a:rPr lang="en-US" sz="2200" b="1">
                <a:ea typeface="Calibri"/>
                <a:cs typeface="Calibri"/>
              </a:rPr>
            </a:br>
            <a:r>
              <a:rPr lang="en-US" sz="2200">
                <a:solidFill>
                  <a:srgbClr val="BE62AB"/>
                </a:solidFill>
                <a:ea typeface="Calibri"/>
                <a:cs typeface="Calibri"/>
              </a:rPr>
              <a:t>Approximately 15 awards</a:t>
            </a:r>
            <a:endParaRPr lang="en-US" sz="2200">
              <a:ea typeface="Calibri"/>
              <a:cs typeface="Calibri"/>
            </a:endParaRPr>
          </a:p>
          <a:p>
            <a:r>
              <a:rPr lang="en-US" sz="2200">
                <a:solidFill>
                  <a:srgbClr val="BE62AB"/>
                </a:solidFill>
                <a:ea typeface="Calibri"/>
                <a:cs typeface="Calibri"/>
              </a:rPr>
              <a:t>Co-produced by supervisor and non-academic partner</a:t>
            </a:r>
            <a:endParaRPr lang="en-US" sz="2200">
              <a:ea typeface="Calibri"/>
              <a:cs typeface="Calibri"/>
            </a:endParaRPr>
          </a:p>
          <a:p>
            <a:r>
              <a:rPr lang="en-US" sz="2200">
                <a:solidFill>
                  <a:srgbClr val="BE62AB"/>
                </a:solidFill>
                <a:ea typeface="Calibri"/>
                <a:cs typeface="Calibri"/>
              </a:rPr>
              <a:t>Financial contribution from collaborative partner is graded by size/nature of </a:t>
            </a:r>
            <a:r>
              <a:rPr lang="en-US" sz="2200" err="1">
                <a:solidFill>
                  <a:srgbClr val="BE62AB"/>
                </a:solidFill>
                <a:ea typeface="Calibri"/>
                <a:cs typeface="Calibri"/>
              </a:rPr>
              <a:t>organisation</a:t>
            </a:r>
            <a:endParaRPr lang="en-US" sz="2200"/>
          </a:p>
          <a:p>
            <a:endParaRPr lang="en-US" sz="2200">
              <a:solidFill>
                <a:srgbClr val="BE62AB"/>
              </a:solidFill>
              <a:ea typeface="Calibri"/>
              <a:cs typeface="Calibri"/>
            </a:endParaRPr>
          </a:p>
          <a:p>
            <a:pPr algn="l"/>
            <a:endParaRPr lang="en-US" sz="2200">
              <a:ea typeface="Calibri"/>
              <a:cs typeface="Calibri"/>
            </a:endParaRPr>
          </a:p>
        </p:txBody>
      </p:sp>
      <p:sp>
        <p:nvSpPr>
          <p:cNvPr id="10" name="TextBox 9">
            <a:extLst>
              <a:ext uri="{FF2B5EF4-FFF2-40B4-BE49-F238E27FC236}">
                <a16:creationId xmlns:a16="http://schemas.microsoft.com/office/drawing/2014/main" id="{3635FC07-3C7A-EABD-5250-72655B2DEF2A}"/>
              </a:ext>
            </a:extLst>
          </p:cNvPr>
          <p:cNvSpPr txBox="1"/>
          <p:nvPr/>
        </p:nvSpPr>
        <p:spPr>
          <a:xfrm>
            <a:off x="389463" y="4484617"/>
            <a:ext cx="6212606" cy="17326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solidFill>
                  <a:srgbClr val="000000"/>
                </a:solidFill>
                <a:latin typeface="Calibri"/>
                <a:ea typeface="Calibri"/>
                <a:cs typeface="Calibri"/>
              </a:rPr>
              <a:t>Skills</a:t>
            </a:r>
            <a:r>
              <a:rPr lang="en-US" sz="2200" b="1">
                <a:solidFill>
                  <a:srgbClr val="000000"/>
                </a:solidFill>
                <a:ea typeface="Calibri"/>
                <a:cs typeface="Calibri"/>
              </a:rPr>
              <a:t> Development Scotland (SDS) Collaborative Competition</a:t>
            </a:r>
            <a:br>
              <a:rPr lang="en-US" sz="2200" b="1">
                <a:ea typeface="Calibri"/>
                <a:cs typeface="Calibri"/>
              </a:rPr>
            </a:br>
            <a:r>
              <a:rPr lang="en-US" sz="2200" b="1">
                <a:solidFill>
                  <a:srgbClr val="000000"/>
                </a:solidFill>
                <a:ea typeface="Calibri"/>
                <a:cs typeface="Calibri"/>
              </a:rPr>
              <a:t> </a:t>
            </a:r>
            <a:r>
              <a:rPr lang="en-US" sz="2200">
                <a:solidFill>
                  <a:srgbClr val="BE62AB"/>
                </a:solidFill>
                <a:ea typeface="Calibri"/>
                <a:cs typeface="Calibri"/>
              </a:rPr>
              <a:t>Approximately 3 awards</a:t>
            </a:r>
            <a:endParaRPr lang="en-US" sz="2200"/>
          </a:p>
          <a:p>
            <a:endParaRPr lang="en-US" sz="2200">
              <a:solidFill>
                <a:srgbClr val="1B9D8E"/>
              </a:solidFill>
              <a:ea typeface="Calibri"/>
              <a:cs typeface="Calibri"/>
            </a:endParaRPr>
          </a:p>
          <a:p>
            <a:pPr algn="l"/>
            <a:endParaRPr lang="en-US">
              <a:ea typeface="Calibri"/>
              <a:cs typeface="Calibri"/>
            </a:endParaRPr>
          </a:p>
        </p:txBody>
      </p:sp>
      <p:sp>
        <p:nvSpPr>
          <p:cNvPr id="11" name="TextBox 10">
            <a:extLst>
              <a:ext uri="{FF2B5EF4-FFF2-40B4-BE49-F238E27FC236}">
                <a16:creationId xmlns:a16="http://schemas.microsoft.com/office/drawing/2014/main" id="{4F3D0E7B-0161-3CD5-535B-33FCE6478C76}"/>
              </a:ext>
            </a:extLst>
          </p:cNvPr>
          <p:cNvSpPr txBox="1"/>
          <p:nvPr/>
        </p:nvSpPr>
        <p:spPr>
          <a:xfrm>
            <a:off x="6920987" y="1712516"/>
            <a:ext cx="4760220" cy="3477875"/>
          </a:xfrm>
          <a:prstGeom prst="rect">
            <a:avLst/>
          </a:prstGeom>
          <a:solidFill>
            <a:srgbClr val="1B9D8E"/>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FCFAF7"/>
                </a:solidFill>
                <a:ea typeface="Calibri"/>
                <a:cs typeface="Calibri"/>
              </a:rPr>
              <a:t>Dates for your diary</a:t>
            </a:r>
            <a:endParaRPr lang="en-US" sz="2400">
              <a:ea typeface="Calibri"/>
              <a:cs typeface="Calibri"/>
            </a:endParaRPr>
          </a:p>
          <a:p>
            <a:endParaRPr lang="en-US" sz="2400" b="1">
              <a:solidFill>
                <a:srgbClr val="FCFAF7"/>
              </a:solidFill>
              <a:ea typeface="Calibri"/>
              <a:cs typeface="Calibri"/>
            </a:endParaRPr>
          </a:p>
          <a:p>
            <a:r>
              <a:rPr lang="en-US">
                <a:solidFill>
                  <a:srgbClr val="FCFAF7"/>
                </a:solidFill>
                <a:ea typeface="Calibri"/>
                <a:cs typeface="Calibri"/>
              </a:rPr>
              <a:t>• </a:t>
            </a:r>
            <a:r>
              <a:rPr lang="en-US" sz="2200" b="1">
                <a:solidFill>
                  <a:srgbClr val="FCFAF7"/>
                </a:solidFill>
                <a:ea typeface="Calibri"/>
                <a:cs typeface="Calibri"/>
              </a:rPr>
              <a:t>18 August 2026:</a:t>
            </a:r>
            <a:r>
              <a:rPr lang="en-US" sz="2200">
                <a:solidFill>
                  <a:srgbClr val="FCFAF7"/>
                </a:solidFill>
                <a:ea typeface="Calibri"/>
                <a:cs typeface="Calibri"/>
              </a:rPr>
              <a:t> Collaborative awards competition opens </a:t>
            </a:r>
            <a:endParaRPr lang="en-US" sz="2200">
              <a:ea typeface="Calibri"/>
              <a:cs typeface="Calibri"/>
            </a:endParaRPr>
          </a:p>
          <a:p>
            <a:r>
              <a:rPr lang="en-US" sz="2200">
                <a:solidFill>
                  <a:srgbClr val="FCFAF7"/>
                </a:solidFill>
                <a:ea typeface="Calibri"/>
                <a:cs typeface="Calibri"/>
              </a:rPr>
              <a:t>• </a:t>
            </a:r>
            <a:r>
              <a:rPr lang="en-US" sz="2200" b="1">
                <a:solidFill>
                  <a:srgbClr val="FCFAF7"/>
                </a:solidFill>
                <a:ea typeface="Calibri"/>
                <a:cs typeface="Calibri"/>
              </a:rPr>
              <a:t>15 October 2026: </a:t>
            </a:r>
            <a:r>
              <a:rPr lang="en-US" sz="2200">
                <a:solidFill>
                  <a:srgbClr val="FCFAF7"/>
                </a:solidFill>
                <a:ea typeface="Calibri"/>
                <a:cs typeface="Calibri"/>
              </a:rPr>
              <a:t>Deadline for SDS and Open Collaborative Competition Applications</a:t>
            </a:r>
            <a:endParaRPr lang="en-US" sz="2200">
              <a:ea typeface="Calibri"/>
              <a:cs typeface="Calibri"/>
            </a:endParaRPr>
          </a:p>
          <a:p>
            <a:r>
              <a:rPr lang="en-US" sz="2200">
                <a:solidFill>
                  <a:srgbClr val="FCFAF7"/>
                </a:solidFill>
                <a:ea typeface="Calibri"/>
                <a:cs typeface="Calibri"/>
              </a:rPr>
              <a:t>•</a:t>
            </a:r>
            <a:r>
              <a:rPr lang="en-US" sz="2200" b="1">
                <a:solidFill>
                  <a:srgbClr val="FCFAF7"/>
                </a:solidFill>
                <a:ea typeface="Calibri"/>
                <a:cs typeface="Calibri"/>
              </a:rPr>
              <a:t> 4 December 2026: </a:t>
            </a:r>
            <a:r>
              <a:rPr lang="en-US" sz="2200">
                <a:solidFill>
                  <a:srgbClr val="FCFAF7"/>
                </a:solidFill>
                <a:ea typeface="Calibri"/>
                <a:cs typeface="Calibri"/>
              </a:rPr>
              <a:t>Competition outcomes are announced</a:t>
            </a:r>
            <a:endParaRPr lang="en-US" sz="2200">
              <a:ea typeface="Calibri"/>
              <a:cs typeface="Calibri"/>
            </a:endParaRPr>
          </a:p>
          <a:p>
            <a:endParaRPr lang="en-US">
              <a:solidFill>
                <a:srgbClr val="001D00"/>
              </a:solidFill>
              <a:ea typeface="Calibri"/>
              <a:cs typeface="Calibri"/>
            </a:endParaRPr>
          </a:p>
        </p:txBody>
      </p:sp>
      <p:sp>
        <p:nvSpPr>
          <p:cNvPr id="12" name="TextBox 11">
            <a:extLst>
              <a:ext uri="{FF2B5EF4-FFF2-40B4-BE49-F238E27FC236}">
                <a16:creationId xmlns:a16="http://schemas.microsoft.com/office/drawing/2014/main" id="{CB4F9816-A25D-3A7E-80D2-81BB6134AC63}"/>
              </a:ext>
            </a:extLst>
          </p:cNvPr>
          <p:cNvSpPr txBox="1"/>
          <p:nvPr/>
        </p:nvSpPr>
        <p:spPr>
          <a:xfrm>
            <a:off x="7264596" y="5672578"/>
            <a:ext cx="3805381" cy="923330"/>
          </a:xfrm>
          <a:prstGeom prst="rect">
            <a:avLst/>
          </a:prstGeom>
          <a:solidFill>
            <a:srgbClr val="BE62AB"/>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FCFAF7"/>
                </a:solidFill>
                <a:ea typeface="Calibri"/>
                <a:cs typeface="Calibri"/>
              </a:rPr>
              <a:t>Please note institutions may set their own internal deadlines</a:t>
            </a:r>
            <a:endParaRPr lang="en-US"/>
          </a:p>
          <a:p>
            <a:pPr algn="l"/>
            <a:endParaRPr lang="en-US">
              <a:ea typeface="Calibri"/>
              <a:cs typeface="Calibri"/>
            </a:endParaRPr>
          </a:p>
        </p:txBody>
      </p:sp>
    </p:spTree>
    <p:extLst>
      <p:ext uri="{BB962C8B-B14F-4D97-AF65-F5344CB8AC3E}">
        <p14:creationId xmlns:p14="http://schemas.microsoft.com/office/powerpoint/2010/main" val="548850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pc="-10"/>
              <a:t>Collaborative</a:t>
            </a:r>
            <a:r>
              <a:rPr lang="en-US" spc="20"/>
              <a:t> </a:t>
            </a:r>
            <a:r>
              <a:rPr lang="en-US" spc="-5"/>
              <a:t>Studentships</a:t>
            </a:r>
            <a:br>
              <a:rPr lang="en-US" spc="-5"/>
            </a:br>
            <a:r>
              <a:rPr lang="en-GB" sz="2400" spc="-5">
                <a:solidFill>
                  <a:srgbClr val="1B9D8E"/>
                </a:solidFill>
                <a:latin typeface="Calibri"/>
                <a:cs typeface="Calibri"/>
              </a:rPr>
              <a:t>Partner</a:t>
            </a:r>
            <a:r>
              <a:rPr lang="en-GB" sz="2400" spc="-20">
                <a:solidFill>
                  <a:srgbClr val="1B9D8E"/>
                </a:solidFill>
                <a:latin typeface="Calibri"/>
                <a:cs typeface="Calibri"/>
              </a:rPr>
              <a:t> O</a:t>
            </a:r>
            <a:r>
              <a:rPr lang="en-GB" sz="2400">
                <a:solidFill>
                  <a:srgbClr val="1B9D8E"/>
                </a:solidFill>
                <a:latin typeface="Calibri"/>
                <a:cs typeface="Calibri"/>
              </a:rPr>
              <a:t>rganisations</a:t>
            </a:r>
            <a:br>
              <a:rPr lang="en-GB" sz="2400">
                <a:latin typeface="Calibri"/>
                <a:cs typeface="Calibri"/>
              </a:rPr>
            </a:br>
            <a:endParaRPr lang="en-GB">
              <a:solidFill>
                <a:srgbClr val="1B9D8E"/>
              </a:solidFill>
            </a:endParaRPr>
          </a:p>
        </p:txBody>
      </p:sp>
      <p:sp>
        <p:nvSpPr>
          <p:cNvPr id="6" name="object 6">
            <a:extLst>
              <a:ext uri="{FF2B5EF4-FFF2-40B4-BE49-F238E27FC236}">
                <a16:creationId xmlns:a16="http://schemas.microsoft.com/office/drawing/2014/main" id="{3E15250B-3624-4B9D-B3DB-8577FEFED0CE}"/>
              </a:ext>
            </a:extLst>
          </p:cNvPr>
          <p:cNvSpPr txBox="1"/>
          <p:nvPr/>
        </p:nvSpPr>
        <p:spPr>
          <a:xfrm>
            <a:off x="689673" y="1798002"/>
            <a:ext cx="10665512" cy="629018"/>
          </a:xfrm>
          <a:prstGeom prst="rect">
            <a:avLst/>
          </a:prstGeom>
        </p:spPr>
        <p:txBody>
          <a:bodyPr vert="horz" wrap="square" lIns="0" tIns="13335" rIns="0" bIns="0" rtlCol="0" anchor="t">
            <a:spAutoFit/>
          </a:bodyPr>
          <a:lstStyle/>
          <a:p>
            <a:pPr marL="59690" marR="5080">
              <a:spcBef>
                <a:spcPts val="1100"/>
              </a:spcBef>
            </a:pPr>
            <a:r>
              <a:rPr lang="en-GB" sz="2000">
                <a:cs typeface="Arial"/>
              </a:rPr>
              <a:t>Since</a:t>
            </a:r>
            <a:r>
              <a:rPr lang="en-GB" sz="2000" spc="-15">
                <a:cs typeface="Arial"/>
              </a:rPr>
              <a:t> </a:t>
            </a:r>
            <a:r>
              <a:rPr lang="en-GB" sz="2000">
                <a:cs typeface="Arial"/>
              </a:rPr>
              <a:t>2017,</a:t>
            </a:r>
            <a:r>
              <a:rPr lang="en-GB" sz="2000" spc="-20">
                <a:cs typeface="Arial"/>
              </a:rPr>
              <a:t> </a:t>
            </a:r>
            <a:r>
              <a:rPr lang="en-GB" sz="2000">
                <a:cs typeface="Arial"/>
              </a:rPr>
              <a:t>the</a:t>
            </a:r>
            <a:r>
              <a:rPr lang="en-GB" sz="2000" spc="-15">
                <a:cs typeface="Arial"/>
              </a:rPr>
              <a:t> </a:t>
            </a:r>
            <a:r>
              <a:rPr lang="en-GB" sz="2000">
                <a:cs typeface="Arial"/>
              </a:rPr>
              <a:t>SGSSS has</a:t>
            </a:r>
            <a:r>
              <a:rPr lang="en-GB" sz="2000" spc="-5">
                <a:cs typeface="Arial"/>
              </a:rPr>
              <a:t> awarded</a:t>
            </a:r>
            <a:r>
              <a:rPr lang="en-GB" sz="2000" spc="-15">
                <a:cs typeface="Arial"/>
              </a:rPr>
              <a:t> 108</a:t>
            </a:r>
            <a:r>
              <a:rPr lang="en-GB" sz="2000">
                <a:cs typeface="Arial"/>
              </a:rPr>
              <a:t> </a:t>
            </a:r>
            <a:r>
              <a:rPr lang="en-GB" sz="2000" spc="-5">
                <a:cs typeface="Arial"/>
              </a:rPr>
              <a:t>collaborative</a:t>
            </a:r>
            <a:r>
              <a:rPr lang="en-GB" sz="2000" spc="-25">
                <a:cs typeface="Arial"/>
              </a:rPr>
              <a:t> </a:t>
            </a:r>
            <a:r>
              <a:rPr lang="en-GB" sz="2000" spc="-5">
                <a:cs typeface="Arial"/>
              </a:rPr>
              <a:t>studentships</a:t>
            </a:r>
            <a:r>
              <a:rPr lang="en-GB" sz="2000" spc="-35">
                <a:cs typeface="Arial"/>
              </a:rPr>
              <a:t> </a:t>
            </a:r>
            <a:r>
              <a:rPr lang="en-GB" sz="2000" spc="-5">
                <a:cs typeface="Arial"/>
              </a:rPr>
              <a:t>with</a:t>
            </a:r>
            <a:r>
              <a:rPr lang="en-GB" sz="2000" spc="10">
                <a:cs typeface="Arial"/>
              </a:rPr>
              <a:t> </a:t>
            </a:r>
            <a:r>
              <a:rPr lang="en-GB" sz="2000">
                <a:cs typeface="Arial"/>
              </a:rPr>
              <a:t>a</a:t>
            </a:r>
            <a:r>
              <a:rPr lang="en-GB" sz="2000" spc="5">
                <a:cs typeface="Arial"/>
              </a:rPr>
              <a:t> </a:t>
            </a:r>
            <a:r>
              <a:rPr lang="en-GB" sz="2000">
                <a:cs typeface="Arial"/>
              </a:rPr>
              <a:t>range</a:t>
            </a:r>
            <a:r>
              <a:rPr lang="en-GB" sz="2000" spc="-30">
                <a:cs typeface="Arial"/>
              </a:rPr>
              <a:t> </a:t>
            </a:r>
            <a:r>
              <a:rPr lang="en-GB" sz="2000" spc="-5">
                <a:cs typeface="Arial"/>
              </a:rPr>
              <a:t>of </a:t>
            </a:r>
            <a:r>
              <a:rPr lang="en-GB" sz="2000" spc="-375">
                <a:cs typeface="Arial"/>
              </a:rPr>
              <a:t> </a:t>
            </a:r>
            <a:r>
              <a:rPr lang="en-GB" sz="2000">
                <a:cs typeface="Arial"/>
              </a:rPr>
              <a:t>public,</a:t>
            </a:r>
            <a:r>
              <a:rPr lang="en-GB" sz="2000" spc="-40">
                <a:cs typeface="Arial"/>
              </a:rPr>
              <a:t> </a:t>
            </a:r>
            <a:r>
              <a:rPr lang="en-GB" sz="2000" spc="-5">
                <a:cs typeface="Arial"/>
              </a:rPr>
              <a:t>private</a:t>
            </a:r>
            <a:r>
              <a:rPr lang="en-GB" sz="2000" spc="-20">
                <a:cs typeface="Arial"/>
              </a:rPr>
              <a:t> </a:t>
            </a:r>
            <a:r>
              <a:rPr lang="en-GB" sz="2000">
                <a:cs typeface="Arial"/>
              </a:rPr>
              <a:t>and</a:t>
            </a:r>
            <a:r>
              <a:rPr lang="en-GB" sz="2000" spc="-20">
                <a:cs typeface="Arial"/>
              </a:rPr>
              <a:t> </a:t>
            </a:r>
            <a:r>
              <a:rPr lang="en-GB" sz="2000">
                <a:cs typeface="Arial"/>
              </a:rPr>
              <a:t>third</a:t>
            </a:r>
            <a:r>
              <a:rPr lang="en-GB" sz="2000" spc="-20">
                <a:cs typeface="Arial"/>
              </a:rPr>
              <a:t> </a:t>
            </a:r>
            <a:r>
              <a:rPr lang="en-GB" sz="2000">
                <a:cs typeface="Arial"/>
              </a:rPr>
              <a:t>sector</a:t>
            </a:r>
            <a:r>
              <a:rPr lang="en-GB" sz="2000" spc="-45">
                <a:cs typeface="Arial"/>
              </a:rPr>
              <a:t> </a:t>
            </a:r>
            <a:r>
              <a:rPr lang="en-GB" sz="2000">
                <a:cs typeface="Arial"/>
              </a:rPr>
              <a:t>organisations.</a:t>
            </a:r>
          </a:p>
        </p:txBody>
      </p:sp>
      <p:graphicFrame>
        <p:nvGraphicFramePr>
          <p:cNvPr id="9" name="Chart 8">
            <a:extLst>
              <a:ext uri="{FF2B5EF4-FFF2-40B4-BE49-F238E27FC236}">
                <a16:creationId xmlns:a16="http://schemas.microsoft.com/office/drawing/2014/main" id="{FC228746-D71B-4D9B-AA7E-99E1F80306C8}"/>
              </a:ext>
            </a:extLst>
          </p:cNvPr>
          <p:cNvGraphicFramePr>
            <a:graphicFrameLocks/>
          </p:cNvGraphicFramePr>
          <p:nvPr>
            <p:extLst>
              <p:ext uri="{D42A27DB-BD31-4B8C-83A1-F6EECF244321}">
                <p14:modId xmlns:p14="http://schemas.microsoft.com/office/powerpoint/2010/main" val="4189219853"/>
              </p:ext>
            </p:extLst>
          </p:nvPr>
        </p:nvGraphicFramePr>
        <p:xfrm>
          <a:off x="1765299" y="2427020"/>
          <a:ext cx="8027093" cy="443097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09578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US" spc="-10"/>
              <a:t>Collaborative</a:t>
            </a:r>
            <a:r>
              <a:rPr lang="en-US" spc="20"/>
              <a:t> </a:t>
            </a:r>
            <a:r>
              <a:rPr lang="en-US" spc="-5"/>
              <a:t>Studentships</a:t>
            </a:r>
            <a:br>
              <a:rPr lang="en-US" spc="-5"/>
            </a:br>
            <a:r>
              <a:rPr lang="en-GB" sz="2400" spc="-20">
                <a:solidFill>
                  <a:srgbClr val="1B9D8E"/>
                </a:solidFill>
                <a:latin typeface="Calibri"/>
                <a:cs typeface="Calibri"/>
              </a:rPr>
              <a:t>Partner Contributions</a:t>
            </a:r>
            <a:br>
              <a:rPr lang="en-GB" sz="2400" spc="-20">
                <a:solidFill>
                  <a:srgbClr val="1B9D8E"/>
                </a:solidFill>
                <a:latin typeface="Calibri"/>
                <a:cs typeface="Calibri"/>
              </a:rPr>
            </a:br>
            <a:br>
              <a:rPr lang="en-GB" sz="2400">
                <a:latin typeface="Calibri"/>
                <a:cs typeface="Calibri"/>
              </a:rPr>
            </a:br>
            <a:endParaRPr lang="en-GB">
              <a:solidFill>
                <a:srgbClr val="1B9D8E"/>
              </a:solidFill>
            </a:endParaRPr>
          </a:p>
        </p:txBody>
      </p:sp>
      <p:sp>
        <p:nvSpPr>
          <p:cNvPr id="6" name="object 6">
            <a:extLst>
              <a:ext uri="{FF2B5EF4-FFF2-40B4-BE49-F238E27FC236}">
                <a16:creationId xmlns:a16="http://schemas.microsoft.com/office/drawing/2014/main" id="{3E15250B-3624-4B9D-B3DB-8577FEFED0CE}"/>
              </a:ext>
            </a:extLst>
          </p:cNvPr>
          <p:cNvSpPr txBox="1"/>
          <p:nvPr/>
        </p:nvSpPr>
        <p:spPr>
          <a:xfrm>
            <a:off x="589921" y="1668437"/>
            <a:ext cx="10665512" cy="629018"/>
          </a:xfrm>
          <a:prstGeom prst="rect">
            <a:avLst/>
          </a:prstGeom>
        </p:spPr>
        <p:txBody>
          <a:bodyPr vert="horz" wrap="square" lIns="0" tIns="13335" rIns="0" bIns="0" rtlCol="0" anchor="t">
            <a:spAutoFit/>
          </a:bodyPr>
          <a:lstStyle/>
          <a:p>
            <a:pPr marL="12700" marR="5080" algn="just">
              <a:lnSpc>
                <a:spcPct val="100000"/>
              </a:lnSpc>
            </a:pPr>
            <a:r>
              <a:rPr lang="en-GB" sz="2000">
                <a:cs typeface="Arial"/>
              </a:rPr>
              <a:t>Partner </a:t>
            </a:r>
            <a:r>
              <a:rPr lang="en-GB" sz="2000" spc="-5">
                <a:cs typeface="Arial"/>
              </a:rPr>
              <a:t>organisations </a:t>
            </a:r>
            <a:r>
              <a:rPr lang="en-GB" sz="2000">
                <a:cs typeface="Arial"/>
              </a:rPr>
              <a:t>are </a:t>
            </a:r>
            <a:r>
              <a:rPr lang="en-GB" sz="2000" spc="-5">
                <a:cs typeface="Arial"/>
              </a:rPr>
              <a:t>expected </a:t>
            </a:r>
            <a:r>
              <a:rPr lang="en-GB" sz="2000" spc="5">
                <a:cs typeface="Arial"/>
              </a:rPr>
              <a:t>to </a:t>
            </a:r>
            <a:r>
              <a:rPr lang="en-GB" sz="2000" spc="-5">
                <a:cs typeface="Arial"/>
              </a:rPr>
              <a:t>contribute </a:t>
            </a:r>
            <a:r>
              <a:rPr lang="en-GB" sz="2000">
                <a:cs typeface="Arial"/>
              </a:rPr>
              <a:t>to the studentship </a:t>
            </a:r>
            <a:r>
              <a:rPr lang="en-GB" sz="2000" spc="-5">
                <a:cs typeface="Arial"/>
              </a:rPr>
              <a:t>financially. </a:t>
            </a:r>
          </a:p>
          <a:p>
            <a:pPr marL="12700" marR="5080" algn="just">
              <a:lnSpc>
                <a:spcPct val="100000"/>
              </a:lnSpc>
            </a:pPr>
            <a:r>
              <a:rPr lang="en-GB" sz="2000">
                <a:cs typeface="Arial"/>
              </a:rPr>
              <a:t>As </a:t>
            </a:r>
            <a:r>
              <a:rPr lang="en-GB" sz="2000" spc="-10">
                <a:cs typeface="Arial"/>
              </a:rPr>
              <a:t>we </a:t>
            </a:r>
            <a:r>
              <a:rPr lang="en-GB" sz="2000" spc="-5">
                <a:cs typeface="Arial"/>
              </a:rPr>
              <a:t> </a:t>
            </a:r>
            <a:r>
              <a:rPr lang="en-GB" sz="2000">
                <a:cs typeface="Arial"/>
              </a:rPr>
              <a:t>know not </a:t>
            </a:r>
            <a:r>
              <a:rPr lang="en-GB" sz="2000" spc="-5">
                <a:cs typeface="Arial"/>
              </a:rPr>
              <a:t>all organisations </a:t>
            </a:r>
            <a:r>
              <a:rPr lang="en-GB" sz="2000" spc="-10">
                <a:cs typeface="Arial"/>
              </a:rPr>
              <a:t>will </a:t>
            </a:r>
            <a:r>
              <a:rPr lang="en-GB" sz="2000">
                <a:cs typeface="Arial"/>
              </a:rPr>
              <a:t>be </a:t>
            </a:r>
            <a:r>
              <a:rPr lang="en-GB" sz="2000" spc="-5">
                <a:cs typeface="Arial"/>
              </a:rPr>
              <a:t>able </a:t>
            </a:r>
            <a:r>
              <a:rPr lang="en-GB" sz="2000" spc="5">
                <a:cs typeface="Arial"/>
              </a:rPr>
              <a:t>to </a:t>
            </a:r>
            <a:r>
              <a:rPr lang="en-GB" sz="2000" spc="-5">
                <a:cs typeface="Arial"/>
              </a:rPr>
              <a:t>contribute </a:t>
            </a:r>
            <a:r>
              <a:rPr lang="en-GB" sz="2000">
                <a:cs typeface="Arial"/>
              </a:rPr>
              <a:t>the same </a:t>
            </a:r>
            <a:r>
              <a:rPr lang="en-GB" sz="2000" spc="-5">
                <a:cs typeface="Arial"/>
              </a:rPr>
              <a:t>amount, </a:t>
            </a:r>
            <a:r>
              <a:rPr lang="en-GB" sz="2000">
                <a:cs typeface="Arial"/>
              </a:rPr>
              <a:t>there </a:t>
            </a:r>
            <a:r>
              <a:rPr lang="en-GB" sz="2000" spc="-5">
                <a:cs typeface="Arial"/>
              </a:rPr>
              <a:t>is </a:t>
            </a:r>
            <a:r>
              <a:rPr lang="en-GB" sz="2000">
                <a:cs typeface="Arial"/>
              </a:rPr>
              <a:t>a sliding </a:t>
            </a:r>
            <a:r>
              <a:rPr lang="en-GB" sz="2000" spc="-375">
                <a:cs typeface="Arial"/>
              </a:rPr>
              <a:t> </a:t>
            </a:r>
            <a:r>
              <a:rPr lang="en-GB" sz="2000">
                <a:cs typeface="Arial"/>
              </a:rPr>
              <a:t>scale:</a:t>
            </a:r>
          </a:p>
        </p:txBody>
      </p:sp>
      <p:graphicFrame>
        <p:nvGraphicFramePr>
          <p:cNvPr id="5" name="Table 4">
            <a:extLst>
              <a:ext uri="{FF2B5EF4-FFF2-40B4-BE49-F238E27FC236}">
                <a16:creationId xmlns:a16="http://schemas.microsoft.com/office/drawing/2014/main" id="{CE37DE97-71AD-42F0-9799-9E8AC65E1B17}"/>
              </a:ext>
            </a:extLst>
          </p:cNvPr>
          <p:cNvGraphicFramePr>
            <a:graphicFrameLocks noGrp="1"/>
          </p:cNvGraphicFramePr>
          <p:nvPr>
            <p:extLst>
              <p:ext uri="{D42A27DB-BD31-4B8C-83A1-F6EECF244321}">
                <p14:modId xmlns:p14="http://schemas.microsoft.com/office/powerpoint/2010/main" val="1584709920"/>
              </p:ext>
            </p:extLst>
          </p:nvPr>
        </p:nvGraphicFramePr>
        <p:xfrm>
          <a:off x="1268730" y="2610197"/>
          <a:ext cx="9418320" cy="3809655"/>
        </p:xfrm>
        <a:graphic>
          <a:graphicData uri="http://schemas.openxmlformats.org/drawingml/2006/table">
            <a:tbl>
              <a:tblPr firstRow="1" bandRow="1">
                <a:tableStyleId>{5C22544A-7EE6-4342-B048-85BDC9FD1C3A}</a:tableStyleId>
              </a:tblPr>
              <a:tblGrid>
                <a:gridCol w="2835882">
                  <a:extLst>
                    <a:ext uri="{9D8B030D-6E8A-4147-A177-3AD203B41FA5}">
                      <a16:colId xmlns:a16="http://schemas.microsoft.com/office/drawing/2014/main" val="2256706046"/>
                    </a:ext>
                  </a:extLst>
                </a:gridCol>
                <a:gridCol w="2199153">
                  <a:extLst>
                    <a:ext uri="{9D8B030D-6E8A-4147-A177-3AD203B41FA5}">
                      <a16:colId xmlns:a16="http://schemas.microsoft.com/office/drawing/2014/main" val="1518284446"/>
                    </a:ext>
                  </a:extLst>
                </a:gridCol>
                <a:gridCol w="2184132">
                  <a:extLst>
                    <a:ext uri="{9D8B030D-6E8A-4147-A177-3AD203B41FA5}">
                      <a16:colId xmlns:a16="http://schemas.microsoft.com/office/drawing/2014/main" val="994695112"/>
                    </a:ext>
                  </a:extLst>
                </a:gridCol>
                <a:gridCol w="2199153">
                  <a:extLst>
                    <a:ext uri="{9D8B030D-6E8A-4147-A177-3AD203B41FA5}">
                      <a16:colId xmlns:a16="http://schemas.microsoft.com/office/drawing/2014/main" val="803703050"/>
                    </a:ext>
                  </a:extLst>
                </a:gridCol>
              </a:tblGrid>
              <a:tr h="581244">
                <a:tc>
                  <a:txBody>
                    <a:bodyPr/>
                    <a:lstStyle/>
                    <a:p>
                      <a:pPr algn="ctr">
                        <a:lnSpc>
                          <a:spcPct val="107000"/>
                        </a:lnSpc>
                        <a:spcAft>
                          <a:spcPts val="800"/>
                        </a:spcAft>
                      </a:pPr>
                      <a:r>
                        <a:rPr lang="en-GB" sz="1800">
                          <a:effectLst/>
                        </a:rPr>
                        <a:t>Type of Partner  Organisation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1B9D8E"/>
                    </a:solidFill>
                  </a:tcPr>
                </a:tc>
                <a:tc>
                  <a:txBody>
                    <a:bodyPr/>
                    <a:lstStyle/>
                    <a:p>
                      <a:pPr algn="ctr">
                        <a:lnSpc>
                          <a:spcPct val="107000"/>
                        </a:lnSpc>
                        <a:spcAft>
                          <a:spcPts val="800"/>
                        </a:spcAft>
                      </a:pPr>
                      <a:r>
                        <a:rPr lang="en-GB" sz="1800">
                          <a:effectLst/>
                        </a:rPr>
                        <a:t>Partner  Contribution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1B9D8E"/>
                    </a:solidFill>
                  </a:tcPr>
                </a:tc>
                <a:tc>
                  <a:txBody>
                    <a:bodyPr/>
                    <a:lstStyle/>
                    <a:p>
                      <a:pPr algn="ctr">
                        <a:lnSpc>
                          <a:spcPct val="107000"/>
                        </a:lnSpc>
                        <a:spcAft>
                          <a:spcPts val="800"/>
                        </a:spcAft>
                      </a:pPr>
                      <a:r>
                        <a:rPr lang="en-GB" sz="1800">
                          <a:effectLst/>
                        </a:rPr>
                        <a:t>SGSSS Contribution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1B9D8E"/>
                    </a:solidFill>
                  </a:tcPr>
                </a:tc>
                <a:tc>
                  <a:txBody>
                    <a:bodyPr/>
                    <a:lstStyle/>
                    <a:p>
                      <a:pPr algn="ctr">
                        <a:lnSpc>
                          <a:spcPct val="107000"/>
                        </a:lnSpc>
                        <a:spcAft>
                          <a:spcPts val="800"/>
                        </a:spcAft>
                      </a:pPr>
                      <a:r>
                        <a:rPr lang="en-GB" sz="1800">
                          <a:effectLst/>
                        </a:rPr>
                        <a:t>HEI Contribution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1B9D8E"/>
                    </a:solidFill>
                  </a:tcPr>
                </a:tc>
                <a:extLst>
                  <a:ext uri="{0D108BD9-81ED-4DB2-BD59-A6C34878D82A}">
                    <a16:rowId xmlns:a16="http://schemas.microsoft.com/office/drawing/2014/main" val="3512239663"/>
                  </a:ext>
                </a:extLst>
              </a:tr>
              <a:tr h="579386">
                <a:tc>
                  <a:txBody>
                    <a:bodyPr/>
                    <a:lstStyle/>
                    <a:p>
                      <a:pPr algn="ctr">
                        <a:lnSpc>
                          <a:spcPct val="107000"/>
                        </a:lnSpc>
                        <a:spcAft>
                          <a:spcPts val="800"/>
                        </a:spcAft>
                      </a:pPr>
                      <a:r>
                        <a:rPr lang="en-GB" sz="1800">
                          <a:effectLst/>
                        </a:rPr>
                        <a:t>Private sector (micro)</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65%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extLst>
                  <a:ext uri="{0D108BD9-81ED-4DB2-BD59-A6C34878D82A}">
                    <a16:rowId xmlns:a16="http://schemas.microsoft.com/office/drawing/2014/main" val="1892964590"/>
                  </a:ext>
                </a:extLst>
              </a:tr>
              <a:tr h="529248">
                <a:tc>
                  <a:txBody>
                    <a:bodyPr/>
                    <a:lstStyle/>
                    <a:p>
                      <a:pPr algn="ctr">
                        <a:lnSpc>
                          <a:spcPct val="107000"/>
                        </a:lnSpc>
                        <a:spcAft>
                          <a:spcPts val="800"/>
                        </a:spcAft>
                      </a:pPr>
                      <a:r>
                        <a:rPr lang="en-GB" sz="1800">
                          <a:effectLst/>
                        </a:rPr>
                        <a:t>Private sector (small)</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extLst>
                  <a:ext uri="{0D108BD9-81ED-4DB2-BD59-A6C34878D82A}">
                    <a16:rowId xmlns:a16="http://schemas.microsoft.com/office/drawing/2014/main" val="2145864522"/>
                  </a:ext>
                </a:extLst>
              </a:tr>
              <a:tr h="529248">
                <a:tc>
                  <a:txBody>
                    <a:bodyPr/>
                    <a:lstStyle/>
                    <a:p>
                      <a:pPr algn="ctr">
                        <a:lnSpc>
                          <a:spcPct val="107000"/>
                        </a:lnSpc>
                        <a:spcAft>
                          <a:spcPts val="800"/>
                        </a:spcAft>
                      </a:pPr>
                      <a:r>
                        <a:rPr lang="en-GB" sz="1800">
                          <a:effectLst/>
                        </a:rPr>
                        <a:t>Private sector (med)</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chemeClr val="bg1"/>
                    </a:solidFill>
                  </a:tcPr>
                </a:tc>
                <a:tc>
                  <a:txBody>
                    <a:bodyPr/>
                    <a:lstStyle/>
                    <a:p>
                      <a:pPr algn="ctr">
                        <a:lnSpc>
                          <a:spcPct val="107000"/>
                        </a:lnSpc>
                        <a:spcAft>
                          <a:spcPts val="800"/>
                        </a:spcAft>
                      </a:pPr>
                      <a:r>
                        <a:rPr lang="en-GB" sz="1800">
                          <a:effectLst/>
                        </a:rPr>
                        <a:t>33%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chemeClr val="bg1"/>
                    </a:solidFill>
                  </a:tcPr>
                </a:tc>
                <a:tc>
                  <a:txBody>
                    <a:bodyPr/>
                    <a:lstStyle/>
                    <a:p>
                      <a:pPr algn="ctr">
                        <a:lnSpc>
                          <a:spcPct val="107000"/>
                        </a:lnSpc>
                        <a:spcAft>
                          <a:spcPts val="800"/>
                        </a:spcAft>
                      </a:pPr>
                      <a:r>
                        <a:rPr lang="en-GB" sz="18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chemeClr val="bg1"/>
                    </a:solidFill>
                  </a:tcPr>
                </a:tc>
                <a:tc>
                  <a:txBody>
                    <a:bodyPr/>
                    <a:lstStyle/>
                    <a:p>
                      <a:pPr algn="ctr">
                        <a:lnSpc>
                          <a:spcPct val="107000"/>
                        </a:lnSpc>
                        <a:spcAft>
                          <a:spcPts val="800"/>
                        </a:spcAft>
                      </a:pPr>
                      <a:r>
                        <a:rPr lang="en-GB" sz="1800">
                          <a:effectLst/>
                        </a:rPr>
                        <a:t>17%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chemeClr val="bg1"/>
                    </a:solidFill>
                  </a:tcPr>
                </a:tc>
                <a:extLst>
                  <a:ext uri="{0D108BD9-81ED-4DB2-BD59-A6C34878D82A}">
                    <a16:rowId xmlns:a16="http://schemas.microsoft.com/office/drawing/2014/main" val="1301794296"/>
                  </a:ext>
                </a:extLst>
              </a:tr>
              <a:tr h="532033">
                <a:tc>
                  <a:txBody>
                    <a:bodyPr/>
                    <a:lstStyle/>
                    <a:p>
                      <a:pPr algn="ctr">
                        <a:lnSpc>
                          <a:spcPct val="107000"/>
                        </a:lnSpc>
                        <a:spcAft>
                          <a:spcPts val="800"/>
                        </a:spcAft>
                      </a:pPr>
                      <a:r>
                        <a:rPr lang="en-GB" sz="1800">
                          <a:effectLst/>
                        </a:rPr>
                        <a:t>Private sector (large)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rgbClr val="CEF6F1"/>
                    </a:solidFill>
                  </a:tcPr>
                </a:tc>
                <a:tc>
                  <a:txBody>
                    <a:bodyPr/>
                    <a:lstStyle/>
                    <a:p>
                      <a:pPr algn="ctr">
                        <a:lnSpc>
                          <a:spcPct val="107000"/>
                        </a:lnSpc>
                        <a:spcAft>
                          <a:spcPts val="800"/>
                        </a:spcAft>
                      </a:pPr>
                      <a:r>
                        <a:rPr lang="en-GB" sz="18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rgbClr val="CEF6F1"/>
                    </a:solidFill>
                  </a:tcPr>
                </a:tc>
                <a:tc>
                  <a:txBody>
                    <a:bodyPr/>
                    <a:lstStyle/>
                    <a:p>
                      <a:pPr algn="ctr">
                        <a:lnSpc>
                          <a:spcPct val="107000"/>
                        </a:lnSpc>
                        <a:spcAft>
                          <a:spcPts val="800"/>
                        </a:spcAft>
                      </a:pPr>
                      <a:r>
                        <a:rPr lang="en-GB" sz="18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rgbClr val="CEF6F1"/>
                    </a:solidFill>
                  </a:tcPr>
                </a:tc>
                <a:tc>
                  <a:txBody>
                    <a:bodyPr/>
                    <a:lstStyle/>
                    <a:p>
                      <a:pPr algn="ctr">
                        <a:lnSpc>
                          <a:spcPct val="107000"/>
                        </a:lnSpc>
                        <a:spcAft>
                          <a:spcPts val="800"/>
                        </a:spcAft>
                      </a:pPr>
                      <a:r>
                        <a:rPr lang="en-GB" sz="1800">
                          <a:effectLst/>
                        </a:rPr>
                        <a:t>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1275" marB="0">
                    <a:solidFill>
                      <a:srgbClr val="CEF6F1"/>
                    </a:solidFill>
                  </a:tcPr>
                </a:tc>
                <a:extLst>
                  <a:ext uri="{0D108BD9-81ED-4DB2-BD59-A6C34878D82A}">
                    <a16:rowId xmlns:a16="http://schemas.microsoft.com/office/drawing/2014/main" val="2910687268"/>
                  </a:ext>
                </a:extLst>
              </a:tr>
              <a:tr h="529248">
                <a:tc>
                  <a:txBody>
                    <a:bodyPr/>
                    <a:lstStyle/>
                    <a:p>
                      <a:pPr algn="ctr">
                        <a:lnSpc>
                          <a:spcPct val="107000"/>
                        </a:lnSpc>
                        <a:spcAft>
                          <a:spcPts val="800"/>
                        </a:spcAft>
                      </a:pPr>
                      <a:r>
                        <a:rPr lang="en-GB" sz="1800">
                          <a:effectLst/>
                        </a:rPr>
                        <a:t>Public sector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33%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tc>
                  <a:txBody>
                    <a:bodyPr/>
                    <a:lstStyle/>
                    <a:p>
                      <a:pPr algn="ctr">
                        <a:lnSpc>
                          <a:spcPct val="107000"/>
                        </a:lnSpc>
                        <a:spcAft>
                          <a:spcPts val="800"/>
                        </a:spcAft>
                      </a:pPr>
                      <a:r>
                        <a:rPr lang="en-GB" sz="1800">
                          <a:effectLst/>
                        </a:rPr>
                        <a:t>17%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chemeClr val="bg1"/>
                    </a:solidFill>
                  </a:tcPr>
                </a:tc>
                <a:extLst>
                  <a:ext uri="{0D108BD9-81ED-4DB2-BD59-A6C34878D82A}">
                    <a16:rowId xmlns:a16="http://schemas.microsoft.com/office/drawing/2014/main" val="1722765260"/>
                  </a:ext>
                </a:extLst>
              </a:tr>
              <a:tr h="529248">
                <a:tc>
                  <a:txBody>
                    <a:bodyPr/>
                    <a:lstStyle/>
                    <a:p>
                      <a:pPr algn="ctr">
                        <a:lnSpc>
                          <a:spcPct val="107000"/>
                        </a:lnSpc>
                        <a:spcAft>
                          <a:spcPts val="800"/>
                        </a:spcAft>
                      </a:pPr>
                      <a:r>
                        <a:rPr lang="en-GB" sz="1800">
                          <a:effectLst/>
                        </a:rPr>
                        <a:t>Charity sector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65%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tc>
                  <a:txBody>
                    <a:bodyPr/>
                    <a:lstStyle/>
                    <a:p>
                      <a:pPr algn="ctr">
                        <a:lnSpc>
                          <a:spcPct val="107000"/>
                        </a:lnSpc>
                        <a:spcAft>
                          <a:spcPts val="800"/>
                        </a:spcAft>
                      </a:pPr>
                      <a:r>
                        <a:rPr lang="en-GB" sz="1800">
                          <a:effectLst/>
                        </a:rPr>
                        <a:t>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40005" marB="0">
                    <a:solidFill>
                      <a:srgbClr val="CEF6F1"/>
                    </a:solidFill>
                  </a:tcPr>
                </a:tc>
                <a:extLst>
                  <a:ext uri="{0D108BD9-81ED-4DB2-BD59-A6C34878D82A}">
                    <a16:rowId xmlns:a16="http://schemas.microsoft.com/office/drawing/2014/main" val="521925591"/>
                  </a:ext>
                </a:extLst>
              </a:tr>
            </a:tbl>
          </a:graphicData>
        </a:graphic>
      </p:graphicFrame>
    </p:spTree>
    <p:extLst>
      <p:ext uri="{BB962C8B-B14F-4D97-AF65-F5344CB8AC3E}">
        <p14:creationId xmlns:p14="http://schemas.microsoft.com/office/powerpoint/2010/main" val="1194238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084035" cy="1171634"/>
          </a:xfrm>
        </p:spPr>
        <p:txBody>
          <a:bodyPr/>
          <a:lstStyle/>
          <a:p>
            <a:r>
              <a:rPr lang="en-GB" sz="3730" b="1" i="0" u="none" strike="noStrike">
                <a:solidFill>
                  <a:srgbClr val="073B59"/>
                </a:solidFill>
                <a:effectLst/>
                <a:latin typeface="Calibri" panose="020F0502020204030204" pitchFamily="34" charset="0"/>
              </a:rPr>
              <a:t>Key tips for securing funding</a:t>
            </a:r>
            <a:r>
              <a:rPr lang="en-GB" sz="3730" b="0" i="0">
                <a:solidFill>
                  <a:srgbClr val="000000"/>
                </a:solidFill>
                <a:effectLst/>
                <a:latin typeface="Calibri" panose="020F0502020204030204" pitchFamily="34" charset="0"/>
              </a:rPr>
              <a:t>​</a:t>
            </a:r>
            <a:br>
              <a:rPr lang="en-GB" sz="3730" b="0" spc="-20">
                <a:solidFill>
                  <a:srgbClr val="1B9D8E"/>
                </a:solidFill>
                <a:latin typeface="Calibri"/>
                <a:cs typeface="Calibri"/>
              </a:rPr>
            </a:br>
            <a:endParaRPr lang="en-GB" sz="3730">
              <a:solidFill>
                <a:srgbClr val="1B9D8E"/>
              </a:solidFill>
            </a:endParaRPr>
          </a:p>
        </p:txBody>
      </p:sp>
      <p:sp>
        <p:nvSpPr>
          <p:cNvPr id="6" name="object 6">
            <a:extLst>
              <a:ext uri="{FF2B5EF4-FFF2-40B4-BE49-F238E27FC236}">
                <a16:creationId xmlns:a16="http://schemas.microsoft.com/office/drawing/2014/main" id="{3E15250B-3624-4B9D-B3DB-8577FEFED0CE}"/>
              </a:ext>
            </a:extLst>
          </p:cNvPr>
          <p:cNvSpPr txBox="1"/>
          <p:nvPr/>
        </p:nvSpPr>
        <p:spPr>
          <a:xfrm>
            <a:off x="299544" y="1166647"/>
            <a:ext cx="11592911" cy="5984331"/>
          </a:xfrm>
          <a:prstGeom prst="rect">
            <a:avLst/>
          </a:prstGeom>
        </p:spPr>
        <p:txBody>
          <a:bodyPr vert="horz" wrap="square" lIns="0" tIns="13335" rIns="0" bIns="0" rtlCol="0" anchor="t">
            <a:spAutoFit/>
          </a:bodyPr>
          <a:lstStyle/>
          <a:p>
            <a:pPr marL="342900" indent="-342900" algn="l" rtl="0" fontAlgn="base">
              <a:buFont typeface="Arial" panose="020B0604020202020204" pitchFamily="34" charset="0"/>
              <a:buChar char="•"/>
            </a:pPr>
            <a:r>
              <a:rPr lang="en-US" sz="2800" b="0" i="0" u="none" strike="noStrike">
                <a:effectLst/>
                <a:latin typeface="Calibri" panose="020F0502020204030204" pitchFamily="34" charset="0"/>
              </a:rPr>
              <a:t>Our review will include evaluations by academics outside the discipline area of the student/supervisor</a:t>
            </a:r>
            <a:r>
              <a:rPr lang="en-US" sz="2800" b="0" i="0">
                <a:effectLst/>
                <a:latin typeface="Calibri" panose="020F0502020204030204" pitchFamily="34" charset="0"/>
              </a:rPr>
              <a:t>​</a:t>
            </a:r>
            <a:endParaRPr lang="en-US" sz="2800" b="0" i="0">
              <a:effectLst/>
              <a:latin typeface="Arial" panose="020B0604020202020204" pitchFamily="34" charset="0"/>
            </a:endParaRPr>
          </a:p>
          <a:p>
            <a:pPr marL="342900" indent="-342900" algn="l" rtl="0" fontAlgn="base">
              <a:buFont typeface="Arial" panose="020B0604020202020204" pitchFamily="34" charset="0"/>
              <a:buChar char="•"/>
            </a:pPr>
            <a:r>
              <a:rPr lang="en-US" sz="2800" b="0" i="0" u="none" strike="noStrike">
                <a:effectLst/>
                <a:latin typeface="Calibri" panose="020F0502020204030204" pitchFamily="34" charset="0"/>
              </a:rPr>
              <a:t>So, there is a need to communicate clearly the logic, value and broader impact of the research to colleagues in other disciplines</a:t>
            </a:r>
            <a:r>
              <a:rPr lang="en-US" sz="2800" b="0" i="0">
                <a:effectLst/>
                <a:latin typeface="Calibri" panose="020F0502020204030204" pitchFamily="34" charset="0"/>
              </a:rPr>
              <a:t>​</a:t>
            </a:r>
          </a:p>
          <a:p>
            <a:pPr marL="342900" indent="-342900" algn="l" rtl="0" fontAlgn="base">
              <a:buFont typeface="Arial" panose="020B0604020202020204" pitchFamily="34" charset="0"/>
              <a:buChar char="•"/>
            </a:pPr>
            <a:r>
              <a:rPr lang="en-US" sz="2800">
                <a:latin typeface="Calibri" panose="020F0502020204030204" pitchFamily="34" charset="0"/>
              </a:rPr>
              <a:t>Consider the wider social/economic/academic contribution of the thesis. Can you link these to ESRC strategic ambitions? Look at PhDs funded by ESRC</a:t>
            </a:r>
            <a:endParaRPr lang="en-US" sz="2800">
              <a:latin typeface="Arial" panose="020B0604020202020204" pitchFamily="34" charset="0"/>
            </a:endParaRPr>
          </a:p>
          <a:p>
            <a:pPr marL="342900" indent="-342900" fontAlgn="base">
              <a:buFont typeface="Arial" panose="020B0604020202020204" pitchFamily="34" charset="0"/>
              <a:buChar char="•"/>
            </a:pPr>
            <a:r>
              <a:rPr lang="en-US" sz="2800" b="0" i="0" u="none" strike="noStrike">
                <a:effectLst/>
                <a:latin typeface="Calibri" panose="020F0502020204030204" pitchFamily="34" charset="0"/>
              </a:rPr>
              <a:t>The ESRC requires PhD research to be completed in 3 years (no writing-up year)</a:t>
            </a:r>
            <a:r>
              <a:rPr lang="en-US" sz="2800" b="0" i="0">
                <a:effectLst/>
                <a:latin typeface="Calibri" panose="020F0502020204030204" pitchFamily="34" charset="0"/>
              </a:rPr>
              <a:t>​ - </a:t>
            </a:r>
            <a:r>
              <a:rPr lang="en-US" sz="2800" b="0" i="0" u="none" strike="noStrike">
                <a:effectLst/>
                <a:latin typeface="Calibri" panose="020F0502020204030204" pitchFamily="34" charset="0"/>
              </a:rPr>
              <a:t>Our evaluation of applications will consider the feasibility of PhD projects carefully</a:t>
            </a:r>
            <a:r>
              <a:rPr lang="en-US" sz="2800" b="0" i="0">
                <a:effectLst/>
                <a:latin typeface="Calibri" panose="020F0502020204030204" pitchFamily="34" charset="0"/>
              </a:rPr>
              <a:t>​ - consider elements like data access/preparation, overseas elements </a:t>
            </a:r>
            <a:endParaRPr lang="en-US" sz="2800" b="0" i="0">
              <a:effectLst/>
              <a:latin typeface="Arial" panose="020B0604020202020204" pitchFamily="34" charset="0"/>
            </a:endParaRPr>
          </a:p>
          <a:p>
            <a:pPr marL="342900" indent="-342900" algn="l" rtl="0" fontAlgn="base">
              <a:buFont typeface="Arial" panose="020B0604020202020204" pitchFamily="34" charset="0"/>
              <a:buChar char="•"/>
            </a:pPr>
            <a:r>
              <a:rPr lang="en-US" sz="2800">
                <a:latin typeface="Calibri" panose="020F0502020204030204" pitchFamily="34" charset="0"/>
              </a:rPr>
              <a:t>Use the ‘</a:t>
            </a:r>
            <a:r>
              <a:rPr lang="en-US" sz="2800" b="0" i="0" u="none" strike="noStrike">
                <a:effectLst/>
                <a:latin typeface="Calibri" panose="020F0502020204030204" pitchFamily="34" charset="0"/>
              </a:rPr>
              <a:t>risks’ section of the application form to explain contingency planning in the event of delays in order to maintain ambition in the proposal</a:t>
            </a:r>
            <a:endParaRPr lang="en-US" sz="2800" b="0" i="0">
              <a:effectLst/>
              <a:latin typeface="Arial" panose="020B0604020202020204" pitchFamily="34" charset="0"/>
            </a:endParaRPr>
          </a:p>
          <a:p>
            <a:pPr marL="342900" indent="-342900" algn="l" rtl="0" fontAlgn="base">
              <a:buFont typeface="Arial" panose="020B0604020202020204" pitchFamily="34" charset="0"/>
              <a:buChar char="•"/>
            </a:pPr>
            <a:r>
              <a:rPr lang="en-US" sz="2800" b="0" i="0" u="none" strike="noStrike">
                <a:effectLst/>
                <a:latin typeface="Calibri" panose="020F0502020204030204" pitchFamily="34" charset="0"/>
              </a:rPr>
              <a:t>Develop a collaborative application </a:t>
            </a:r>
            <a:r>
              <a:rPr lang="en-US" sz="2800" b="1" i="0" u="none" strike="noStrike">
                <a:effectLst/>
                <a:latin typeface="Calibri" panose="020F0502020204030204" pitchFamily="34" charset="0"/>
              </a:rPr>
              <a:t>with</a:t>
            </a:r>
            <a:r>
              <a:rPr lang="en-US" sz="2800" b="0" i="0" u="none" strike="noStrike">
                <a:effectLst/>
                <a:latin typeface="Calibri" panose="020F0502020204030204" pitchFamily="34" charset="0"/>
              </a:rPr>
              <a:t> the collaborative partner</a:t>
            </a:r>
          </a:p>
          <a:p>
            <a:pPr algn="l" rtl="0" fontAlgn="base"/>
            <a:endParaRPr lang="en-US" sz="2400" b="0" i="0">
              <a:solidFill>
                <a:srgbClr val="001D00"/>
              </a:solidFill>
              <a:effectLst/>
              <a:latin typeface="Arial" panose="020B0604020202020204" pitchFamily="34" charset="0"/>
            </a:endParaRPr>
          </a:p>
        </p:txBody>
      </p:sp>
    </p:spTree>
    <p:extLst>
      <p:ext uri="{BB962C8B-B14F-4D97-AF65-F5344CB8AC3E}">
        <p14:creationId xmlns:p14="http://schemas.microsoft.com/office/powerpoint/2010/main" val="4216031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A660-4CD8-477A-9993-A3054ECEC17F}"/>
              </a:ext>
            </a:extLst>
          </p:cNvPr>
          <p:cNvSpPr>
            <a:spLocks noGrp="1"/>
          </p:cNvSpPr>
          <p:nvPr>
            <p:ph type="title"/>
          </p:nvPr>
        </p:nvSpPr>
        <p:spPr>
          <a:xfrm>
            <a:off x="1125900" y="334580"/>
            <a:ext cx="7849934" cy="900800"/>
          </a:xfrm>
        </p:spPr>
        <p:txBody>
          <a:bodyPr/>
          <a:lstStyle/>
          <a:p>
            <a:r>
              <a:rPr lang="en-GB" sz="4000" b="1" i="0" u="none" strike="noStrike">
                <a:solidFill>
                  <a:srgbClr val="073B59"/>
                </a:solidFill>
                <a:effectLst/>
                <a:latin typeface="Calibri" panose="020F0502020204030204" pitchFamily="34" charset="0"/>
              </a:rPr>
              <a:t>Key tips for securing funding</a:t>
            </a:r>
            <a:r>
              <a:rPr lang="en-GB" sz="4000" b="0" i="0">
                <a:solidFill>
                  <a:srgbClr val="000000"/>
                </a:solidFill>
                <a:effectLst/>
                <a:latin typeface="Calibri" panose="020F0502020204030204" pitchFamily="34" charset="0"/>
              </a:rPr>
              <a:t>​</a:t>
            </a:r>
            <a:endParaRPr lang="en-GB"/>
          </a:p>
        </p:txBody>
      </p:sp>
      <p:sp>
        <p:nvSpPr>
          <p:cNvPr id="3" name="Text Placeholder 2">
            <a:extLst>
              <a:ext uri="{FF2B5EF4-FFF2-40B4-BE49-F238E27FC236}">
                <a16:creationId xmlns:a16="http://schemas.microsoft.com/office/drawing/2014/main" id="{4CF99CAA-F474-4526-8B4F-A5D0694AEAE4}"/>
              </a:ext>
            </a:extLst>
          </p:cNvPr>
          <p:cNvSpPr>
            <a:spLocks noGrp="1"/>
          </p:cNvSpPr>
          <p:nvPr>
            <p:ph type="body" idx="1"/>
          </p:nvPr>
        </p:nvSpPr>
        <p:spPr>
          <a:xfrm>
            <a:off x="231228" y="1366345"/>
            <a:ext cx="11634951" cy="4946755"/>
          </a:xfrm>
        </p:spPr>
        <p:txBody>
          <a:bodyPr/>
          <a:lstStyle/>
          <a:p>
            <a:pPr marL="608965" indent="-456565" fontAlgn="base">
              <a:buFont typeface="Arial" panose="020B0604020202020204" pitchFamily="34" charset="0"/>
              <a:buChar char="•"/>
            </a:pPr>
            <a:endParaRPr lang="en-US">
              <a:latin typeface="Calibri"/>
            </a:endParaRPr>
          </a:p>
          <a:p>
            <a:pPr marL="608965" indent="-456565" algn="l">
              <a:buFont typeface="Arial" panose="020B0604020202020204" pitchFamily="34" charset="0"/>
              <a:buChar char="•"/>
            </a:pPr>
            <a:r>
              <a:rPr lang="en-US" sz="2400">
                <a:solidFill>
                  <a:srgbClr val="073B59"/>
                </a:solidFill>
                <a:latin typeface="Calibri"/>
              </a:rPr>
              <a:t>Pay close attention to the scoring criteria (reviewers are trained to use this)</a:t>
            </a:r>
            <a:endParaRPr lang="en-US">
              <a:latin typeface="Calibri"/>
            </a:endParaRPr>
          </a:p>
          <a:p>
            <a:pPr fontAlgn="base">
              <a:buFont typeface="Arial" panose="020B0604020202020204" pitchFamily="34" charset="0"/>
              <a:buChar char="•"/>
            </a:pPr>
            <a:r>
              <a:rPr lang="en-US" sz="2400" b="0" i="0">
                <a:solidFill>
                  <a:srgbClr val="073B59"/>
                </a:solidFill>
                <a:effectLst/>
                <a:latin typeface="Calibri" panose="020F0502020204030204" pitchFamily="34" charset="0"/>
              </a:rPr>
              <a:t>Supervision and training – be specific and think beyond research skills to other things that will be useful to develop a student to thrive in and beyond the PhD  (dissemination, ethics, wellbeing, engagement with policymakers). Consider supervisor development needs.</a:t>
            </a:r>
            <a:endParaRPr lang="en-US" sz="2400">
              <a:solidFill>
                <a:srgbClr val="073B59"/>
              </a:solidFill>
              <a:latin typeface="Calibri" panose="020F0502020204030204" pitchFamily="34" charset="0"/>
            </a:endParaRPr>
          </a:p>
          <a:p>
            <a:pPr marL="608965" indent="-456565">
              <a:buFont typeface="Arial" panose="020B0604020202020204" pitchFamily="34" charset="0"/>
              <a:buChar char="•"/>
            </a:pPr>
            <a:r>
              <a:rPr lang="en-US">
                <a:latin typeface="Calibri"/>
              </a:rPr>
              <a:t>Consider any issues around working with the collaborative partner</a:t>
            </a:r>
          </a:p>
          <a:p>
            <a:pPr marL="1218565" lvl="1" indent="-456565">
              <a:buFont typeface="Courier New" panose="020B0604020202020204" pitchFamily="34" charset="0"/>
              <a:buChar char="o"/>
            </a:pPr>
            <a:r>
              <a:rPr lang="en-US" sz="1850">
                <a:solidFill>
                  <a:srgbClr val="073B59"/>
                </a:solidFill>
                <a:latin typeface="Calibri"/>
              </a:rPr>
              <a:t>Could this collaborative research create security or ethics risk? And if so, have these been identified in the application with measures in place to manage risks (including ongoing reviews throughout the project). Refer to the </a:t>
            </a:r>
            <a:r>
              <a:rPr lang="en-US" sz="1850">
                <a:solidFill>
                  <a:srgbClr val="073B59"/>
                </a:solidFill>
                <a:latin typeface="Calibri"/>
                <a:hlinkClick r:id="rId2"/>
              </a:rPr>
              <a:t>UKRI "Trusted Research and Innovation" principles</a:t>
            </a:r>
            <a:r>
              <a:rPr lang="en-US" sz="1850">
                <a:solidFill>
                  <a:srgbClr val="073B59"/>
                </a:solidFill>
                <a:latin typeface="Calibri"/>
              </a:rPr>
              <a:t> for more guidance.</a:t>
            </a:r>
          </a:p>
          <a:p>
            <a:pPr fontAlgn="base">
              <a:buClr>
                <a:srgbClr val="A8228E"/>
              </a:buClr>
              <a:buFont typeface="Arial" panose="020B0604020202020204" pitchFamily="34" charset="0"/>
              <a:buChar char="•"/>
            </a:pPr>
            <a:r>
              <a:rPr lang="en-US" sz="2400">
                <a:solidFill>
                  <a:srgbClr val="073B59"/>
                </a:solidFill>
                <a:latin typeface="Calibri" panose="020F0502020204030204" pitchFamily="34" charset="0"/>
              </a:rPr>
              <a:t>There is strong competition……. We do welcome re-submissions and we do provide feedback</a:t>
            </a:r>
          </a:p>
          <a:p>
            <a:endParaRPr lang="en-GB"/>
          </a:p>
        </p:txBody>
      </p:sp>
      <p:sp>
        <p:nvSpPr>
          <p:cNvPr id="4" name="Slide Number Placeholder 3">
            <a:extLst>
              <a:ext uri="{FF2B5EF4-FFF2-40B4-BE49-F238E27FC236}">
                <a16:creationId xmlns:a16="http://schemas.microsoft.com/office/drawing/2014/main" id="{C15D4AFB-CCF1-4859-BE6F-C348A1B773BA}"/>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3503142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11AF92-176B-F49D-D6AA-D6E14C2707C9}"/>
              </a:ext>
            </a:extLst>
          </p:cNvPr>
          <p:cNvSpPr>
            <a:spLocks noGrp="1"/>
          </p:cNvSpPr>
          <p:nvPr>
            <p:ph type="title"/>
          </p:nvPr>
        </p:nvSpPr>
        <p:spPr>
          <a:xfrm>
            <a:off x="1125900" y="334580"/>
            <a:ext cx="9492731" cy="1019552"/>
          </a:xfrm>
        </p:spPr>
        <p:txBody>
          <a:bodyPr/>
          <a:lstStyle/>
          <a:p>
            <a:r>
              <a:rPr lang="en-US" sz="3700">
                <a:ea typeface="Calibri"/>
                <a:cs typeface="Calibri"/>
              </a:rPr>
              <a:t>Studentship examples</a:t>
            </a:r>
            <a:br>
              <a:rPr lang="en-US" sz="3700">
                <a:ea typeface="Calibri"/>
                <a:cs typeface="Calibri"/>
              </a:rPr>
            </a:br>
            <a:r>
              <a:rPr lang="en-US" sz="3700">
                <a:ea typeface="Calibri"/>
                <a:cs typeface="Calibri"/>
              </a:rPr>
              <a:t> </a:t>
            </a:r>
            <a:endParaRPr lang="en-US"/>
          </a:p>
        </p:txBody>
      </p:sp>
      <p:sp>
        <p:nvSpPr>
          <p:cNvPr id="2" name="Slide Number Placeholder 1">
            <a:extLst>
              <a:ext uri="{FF2B5EF4-FFF2-40B4-BE49-F238E27FC236}">
                <a16:creationId xmlns:a16="http://schemas.microsoft.com/office/drawing/2014/main" id="{CF3729F1-E650-E2BC-E8EF-2E4299637AC0}"/>
              </a:ext>
            </a:extLst>
          </p:cNvPr>
          <p:cNvSpPr>
            <a:spLocks noGrp="1"/>
          </p:cNvSpPr>
          <p:nvPr>
            <p:ph type="sldNum" idx="12"/>
          </p:nvPr>
        </p:nvSpPr>
        <p:spPr/>
        <p:txBody>
          <a:bodyPr/>
          <a:lstStyle/>
          <a:p>
            <a:fld id="{00000000-1234-1234-1234-123412341234}" type="slidenum">
              <a:rPr lang="en" smtClean="0"/>
              <a:pPr/>
              <a:t>16</a:t>
            </a:fld>
            <a:endParaRPr lang="en"/>
          </a:p>
        </p:txBody>
      </p:sp>
      <p:sp>
        <p:nvSpPr>
          <p:cNvPr id="7" name="TextBox 6">
            <a:extLst>
              <a:ext uri="{FF2B5EF4-FFF2-40B4-BE49-F238E27FC236}">
                <a16:creationId xmlns:a16="http://schemas.microsoft.com/office/drawing/2014/main" id="{A7CC619A-465C-726F-4BD7-90441974B872}"/>
              </a:ext>
            </a:extLst>
          </p:cNvPr>
          <p:cNvSpPr txBox="1"/>
          <p:nvPr/>
        </p:nvSpPr>
        <p:spPr>
          <a:xfrm>
            <a:off x="89750" y="1710234"/>
            <a:ext cx="11770959" cy="14644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ea typeface="+mn-lt"/>
                <a:cs typeface="+mn-lt"/>
              </a:rPr>
              <a:t>Housing injustice and children’s outcomes: how does growing up in rented accommodation affect children’s health, wellbeing and cognitive development?</a:t>
            </a:r>
            <a:endParaRPr lang="en-GB" sz="2400">
              <a:ea typeface="Calibri"/>
              <a:cs typeface="Calibri"/>
            </a:endParaRPr>
          </a:p>
          <a:p>
            <a:r>
              <a:rPr lang="en-GB" sz="2400" b="1">
                <a:ea typeface="Calibri"/>
                <a:cs typeface="Calibri"/>
              </a:rPr>
              <a:t>Datasets steer</a:t>
            </a:r>
          </a:p>
          <a:p>
            <a:endParaRPr lang="en-GB">
              <a:ea typeface="Calibri"/>
              <a:cs typeface="Calibri"/>
            </a:endParaRPr>
          </a:p>
        </p:txBody>
      </p:sp>
      <p:sp>
        <p:nvSpPr>
          <p:cNvPr id="8" name="TextBox 7">
            <a:extLst>
              <a:ext uri="{FF2B5EF4-FFF2-40B4-BE49-F238E27FC236}">
                <a16:creationId xmlns:a16="http://schemas.microsoft.com/office/drawing/2014/main" id="{F8C63A55-09EC-E611-08DD-C94D7F4BD459}"/>
              </a:ext>
            </a:extLst>
          </p:cNvPr>
          <p:cNvSpPr txBox="1"/>
          <p:nvPr/>
        </p:nvSpPr>
        <p:spPr>
          <a:xfrm>
            <a:off x="89934" y="3432994"/>
            <a:ext cx="1139641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000000"/>
                </a:solidFill>
                <a:ea typeface="Calibri"/>
                <a:cs typeface="Calibri"/>
              </a:rPr>
              <a:t>Immune memory: How can Black Caribbean historical narratives inform understandings of low vaccine uptake across the </a:t>
            </a:r>
            <a:r>
              <a:rPr lang="en-GB" sz="2400" err="1">
                <a:solidFill>
                  <a:srgbClr val="000000"/>
                </a:solidFill>
                <a:ea typeface="Calibri"/>
                <a:cs typeface="Calibri"/>
              </a:rPr>
              <a:t>lifecourse</a:t>
            </a:r>
            <a:r>
              <a:rPr lang="en-GB" sz="2400">
                <a:solidFill>
                  <a:srgbClr val="000000"/>
                </a:solidFill>
                <a:ea typeface="Calibri"/>
                <a:cs typeface="Calibri"/>
              </a:rPr>
              <a:t>?</a:t>
            </a:r>
          </a:p>
          <a:p>
            <a:r>
              <a:rPr lang="en-GB" sz="2400" b="1">
                <a:solidFill>
                  <a:srgbClr val="000000"/>
                </a:solidFill>
                <a:ea typeface="Calibri"/>
                <a:cs typeface="Calibri"/>
              </a:rPr>
              <a:t>Interdisciplinary steer</a:t>
            </a:r>
          </a:p>
        </p:txBody>
      </p:sp>
      <p:sp>
        <p:nvSpPr>
          <p:cNvPr id="9" name="TextBox 8">
            <a:extLst>
              <a:ext uri="{FF2B5EF4-FFF2-40B4-BE49-F238E27FC236}">
                <a16:creationId xmlns:a16="http://schemas.microsoft.com/office/drawing/2014/main" id="{8D7F81F8-46FF-7F6D-58E8-55FF33FC49A5}"/>
              </a:ext>
            </a:extLst>
          </p:cNvPr>
          <p:cNvSpPr txBox="1"/>
          <p:nvPr/>
        </p:nvSpPr>
        <p:spPr>
          <a:xfrm>
            <a:off x="90407" y="5146730"/>
            <a:ext cx="1110711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Bias and Inclusion in Survey Data: Modelling Respondent Effort Across International and Youth-Focused Surveys</a:t>
            </a:r>
          </a:p>
          <a:p>
            <a:r>
              <a:rPr lang="en-GB" sz="2400" b="1">
                <a:ea typeface="Calibri"/>
                <a:cs typeface="Calibri"/>
              </a:rPr>
              <a:t>Advanced Quantitative Methods</a:t>
            </a:r>
          </a:p>
        </p:txBody>
      </p:sp>
    </p:spTree>
    <p:extLst>
      <p:ext uri="{BB962C8B-B14F-4D97-AF65-F5344CB8AC3E}">
        <p14:creationId xmlns:p14="http://schemas.microsoft.com/office/powerpoint/2010/main" val="1086277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11AF92-176B-F49D-D6AA-D6E14C2707C9}"/>
              </a:ext>
            </a:extLst>
          </p:cNvPr>
          <p:cNvSpPr>
            <a:spLocks noGrp="1"/>
          </p:cNvSpPr>
          <p:nvPr>
            <p:ph type="title"/>
          </p:nvPr>
        </p:nvSpPr>
        <p:spPr>
          <a:xfrm>
            <a:off x="1125900" y="334580"/>
            <a:ext cx="9492731" cy="1019552"/>
          </a:xfrm>
        </p:spPr>
        <p:txBody>
          <a:bodyPr/>
          <a:lstStyle/>
          <a:p>
            <a:r>
              <a:rPr lang="en-US" sz="3700">
                <a:ea typeface="Calibri"/>
                <a:cs typeface="Calibri"/>
              </a:rPr>
              <a:t>Studentship examples</a:t>
            </a:r>
            <a:br>
              <a:rPr lang="en-US" sz="3700">
                <a:ea typeface="Calibri"/>
                <a:cs typeface="Calibri"/>
              </a:rPr>
            </a:br>
            <a:r>
              <a:rPr lang="en-US" sz="3700">
                <a:ea typeface="Calibri"/>
                <a:cs typeface="Calibri"/>
              </a:rPr>
              <a:t> </a:t>
            </a:r>
            <a:endParaRPr lang="en-US"/>
          </a:p>
        </p:txBody>
      </p:sp>
      <p:sp>
        <p:nvSpPr>
          <p:cNvPr id="4" name="Text Placeholder 3">
            <a:extLst>
              <a:ext uri="{FF2B5EF4-FFF2-40B4-BE49-F238E27FC236}">
                <a16:creationId xmlns:a16="http://schemas.microsoft.com/office/drawing/2014/main" id="{9D99B8F2-A721-A093-5D44-D1D54084456E}"/>
              </a:ext>
            </a:extLst>
          </p:cNvPr>
          <p:cNvSpPr>
            <a:spLocks noGrp="1"/>
          </p:cNvSpPr>
          <p:nvPr>
            <p:ph type="body" idx="1"/>
          </p:nvPr>
        </p:nvSpPr>
        <p:spPr>
          <a:xfrm>
            <a:off x="634611" y="1844390"/>
            <a:ext cx="10929788" cy="1290370"/>
          </a:xfrm>
        </p:spPr>
        <p:txBody>
          <a:bodyPr/>
          <a:lstStyle/>
          <a:p>
            <a:pPr marL="152400" indent="0">
              <a:buNone/>
            </a:pPr>
            <a:r>
              <a:rPr lang="en-GB" b="1">
                <a:ea typeface="Calibri"/>
                <a:cs typeface="Calibri"/>
              </a:rPr>
              <a:t>The future of Careers Guidance: What Can Generative AI Do, and Should We Let Them Do It? </a:t>
            </a:r>
            <a:endParaRPr lang="en-US">
              <a:ea typeface="Calibri"/>
            </a:endParaRPr>
          </a:p>
          <a:p>
            <a:pPr marL="152400" indent="0">
              <a:buNone/>
            </a:pPr>
            <a:r>
              <a:rPr lang="en-US">
                <a:ea typeface="Calibri"/>
                <a:cs typeface="Calibri"/>
              </a:rPr>
              <a:t>Skills Development Scotland collaborative studentship</a:t>
            </a:r>
          </a:p>
        </p:txBody>
      </p:sp>
      <p:sp>
        <p:nvSpPr>
          <p:cNvPr id="2" name="Slide Number Placeholder 1">
            <a:extLst>
              <a:ext uri="{FF2B5EF4-FFF2-40B4-BE49-F238E27FC236}">
                <a16:creationId xmlns:a16="http://schemas.microsoft.com/office/drawing/2014/main" id="{CF3729F1-E650-E2BC-E8EF-2E4299637AC0}"/>
              </a:ext>
            </a:extLst>
          </p:cNvPr>
          <p:cNvSpPr>
            <a:spLocks noGrp="1"/>
          </p:cNvSpPr>
          <p:nvPr>
            <p:ph type="sldNum" idx="12"/>
          </p:nvPr>
        </p:nvSpPr>
        <p:spPr/>
        <p:txBody>
          <a:bodyPr/>
          <a:lstStyle/>
          <a:p>
            <a:fld id="{00000000-1234-1234-1234-123412341234}" type="slidenum">
              <a:rPr lang="en" smtClean="0"/>
              <a:pPr/>
              <a:t>17</a:t>
            </a:fld>
            <a:endParaRPr lang="en"/>
          </a:p>
        </p:txBody>
      </p:sp>
      <p:sp>
        <p:nvSpPr>
          <p:cNvPr id="5" name="Text Placeholder 3">
            <a:extLst>
              <a:ext uri="{FF2B5EF4-FFF2-40B4-BE49-F238E27FC236}">
                <a16:creationId xmlns:a16="http://schemas.microsoft.com/office/drawing/2014/main" id="{9D99B8F2-A721-A093-5D44-D1D54084456E}"/>
              </a:ext>
            </a:extLst>
          </p:cNvPr>
          <p:cNvSpPr>
            <a:spLocks noGrp="1"/>
          </p:cNvSpPr>
          <p:nvPr/>
        </p:nvSpPr>
        <p:spPr>
          <a:xfrm>
            <a:off x="632883" y="3973257"/>
            <a:ext cx="11134942" cy="1651831"/>
          </a:xfrm>
          <a:prstGeom prst="rect">
            <a:avLst/>
          </a:prstGeom>
          <a:noFill/>
        </p:spPr>
        <p:txBody>
          <a:bodyPr spcFirstLastPara="1" wrap="square" lIns="91425" tIns="91425" rIns="91425" bIns="91425" rtlCol="0" anchor="t" anchorCtr="0">
            <a:noAutofit/>
          </a:bodyPr>
          <a:lstStyle>
            <a:defPPr marR="0" lvl="0" algn="l" rtl="0">
              <a:lnSpc>
                <a:spcPct val="100000"/>
              </a:lnSpc>
              <a:spcBef>
                <a:spcPts val="0"/>
              </a:spcBef>
              <a:spcAft>
                <a:spcPts val="0"/>
              </a:spcAft>
            </a:defPPr>
            <a:lvl1pPr marL="609549" marR="0" lvl="0" indent="-457162" algn="l" rtl="0">
              <a:lnSpc>
                <a:spcPct val="100000"/>
              </a:lnSpc>
              <a:spcBef>
                <a:spcPts val="800"/>
              </a:spcBef>
              <a:spcAft>
                <a:spcPts val="0"/>
              </a:spcAft>
              <a:buClr>
                <a:schemeClr val="accent1"/>
              </a:buClr>
              <a:buSzPts val="1800"/>
              <a:buFont typeface="Arial" panose="020B0604020202020204" pitchFamily="34" charset="0"/>
              <a:buChar char="▪"/>
              <a:defRPr sz="2400" b="0" i="0" u="none" strike="noStrike" cap="none">
                <a:solidFill>
                  <a:srgbClr val="073B59"/>
                </a:solidFill>
                <a:latin typeface="+mn-lt"/>
                <a:ea typeface="Arial"/>
                <a:cs typeface="Arial"/>
                <a:sym typeface="Arial"/>
              </a:defRPr>
            </a:lvl1pPr>
            <a:lvl2pPr marL="1219096" marR="0" lvl="1"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2pPr>
            <a:lvl3pPr marL="1828645" marR="0" lvl="2"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3pPr>
            <a:lvl4pPr marL="2438194" marR="0" lvl="3"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4pPr>
            <a:lvl5pPr marL="3047741" marR="0" lvl="4"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5pPr>
            <a:lvl6pPr marL="3657290" marR="0" lvl="5"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6pPr>
            <a:lvl7pPr marL="4266839" marR="0" lvl="6"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7pPr>
            <a:lvl8pPr marL="4876386" marR="0" lvl="7"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8pPr>
            <a:lvl9pPr marL="5485935" marR="0" lvl="8" indent="-457162" algn="l" rtl="0">
              <a:lnSpc>
                <a:spcPct val="100000"/>
              </a:lnSpc>
              <a:spcBef>
                <a:spcPts val="0"/>
              </a:spcBef>
              <a:spcAft>
                <a:spcPts val="0"/>
              </a:spcAft>
              <a:buClr>
                <a:srgbClr val="000000"/>
              </a:buClr>
              <a:buSzPts val="1800"/>
              <a:buFont typeface="Arial"/>
              <a:buChar char="▹"/>
              <a:defRPr sz="1867" b="0" i="0" u="none" strike="noStrike" cap="none">
                <a:solidFill>
                  <a:srgbClr val="000000"/>
                </a:solidFill>
                <a:latin typeface="Arial"/>
                <a:ea typeface="Arial"/>
                <a:cs typeface="Arial"/>
                <a:sym typeface="Arial"/>
              </a:defRPr>
            </a:lvl9pPr>
          </a:lstStyle>
          <a:p>
            <a:pPr marL="0" indent="0">
              <a:buNone/>
            </a:pPr>
            <a:r>
              <a:rPr lang="en-US" b="1">
                <a:cs typeface="Calibri"/>
              </a:rPr>
              <a:t>Intimate Partner Violence in Young People’s Relationships – Care and Justice for Whom?</a:t>
            </a:r>
            <a:endParaRPr lang="en-US"/>
          </a:p>
          <a:p>
            <a:pPr marL="0" indent="0">
              <a:buNone/>
            </a:pPr>
            <a:r>
              <a:rPr lang="en-US">
                <a:ea typeface="Calibri"/>
                <a:cs typeface="Calibri"/>
              </a:rPr>
              <a:t>Open Collaborative</a:t>
            </a:r>
            <a:r>
              <a:rPr lang="en-US">
                <a:solidFill>
                  <a:srgbClr val="073B59"/>
                </a:solidFill>
                <a:latin typeface="+mn-lt"/>
                <a:ea typeface="Calibri"/>
                <a:cs typeface="Calibri"/>
              </a:rPr>
              <a:t>; Collaborative Partner: Edinburgh’s Women Aid</a:t>
            </a:r>
            <a:endParaRPr lang="en-US"/>
          </a:p>
          <a:p>
            <a:pPr marL="1218565" lvl="1" indent="0">
              <a:buNone/>
            </a:pPr>
            <a:endParaRPr lang="en-US" sz="2100">
              <a:latin typeface="Calibri"/>
              <a:ea typeface="Calibri"/>
              <a:cs typeface="Calibri"/>
            </a:endParaRPr>
          </a:p>
          <a:p>
            <a:pPr marL="152400" indent="0">
              <a:buClr>
                <a:srgbClr val="A8228E"/>
              </a:buClr>
              <a:buFont typeface="Arial" panose="020B0604020202020204" pitchFamily="34" charset="0"/>
              <a:buNone/>
            </a:pPr>
            <a:endParaRPr lang="en-US" sz="2100">
              <a:latin typeface="Calibri"/>
              <a:ea typeface="Calibri"/>
              <a:cs typeface="Calibri"/>
            </a:endParaRPr>
          </a:p>
          <a:p>
            <a:pPr marL="152400" indent="0">
              <a:buNone/>
            </a:pPr>
            <a:endParaRPr lang="en-US" sz="2000">
              <a:ea typeface="Calibri"/>
            </a:endParaRPr>
          </a:p>
        </p:txBody>
      </p:sp>
    </p:spTree>
    <p:extLst>
      <p:ext uri="{BB962C8B-B14F-4D97-AF65-F5344CB8AC3E}">
        <p14:creationId xmlns:p14="http://schemas.microsoft.com/office/powerpoint/2010/main" val="3586465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885097" cy="659719"/>
          </a:xfrm>
        </p:spPr>
        <p:txBody>
          <a:bodyPr/>
          <a:lstStyle/>
          <a:p>
            <a:r>
              <a:rPr lang="en-US" sz="3200" spc="-10"/>
              <a:t>Open Collaborative Competition Timeline</a:t>
            </a:r>
            <a:br>
              <a:rPr lang="en-US" sz="3200" spc="-5"/>
            </a:br>
            <a:br>
              <a:rPr lang="en-GB" sz="1800" spc="-20">
                <a:solidFill>
                  <a:srgbClr val="1B9D8E"/>
                </a:solidFill>
                <a:latin typeface="Calibri"/>
                <a:cs typeface="Calibri"/>
              </a:rPr>
            </a:br>
            <a:br>
              <a:rPr lang="en-GB" sz="1800">
                <a:latin typeface="Calibri"/>
                <a:cs typeface="Calibri"/>
              </a:rPr>
            </a:br>
            <a:endParaRPr lang="en-GB" sz="3200">
              <a:solidFill>
                <a:srgbClr val="1B9D8E"/>
              </a:solidFill>
            </a:endParaRPr>
          </a:p>
        </p:txBody>
      </p:sp>
      <p:graphicFrame>
        <p:nvGraphicFramePr>
          <p:cNvPr id="3" name="Table 2">
            <a:extLst>
              <a:ext uri="{FF2B5EF4-FFF2-40B4-BE49-F238E27FC236}">
                <a16:creationId xmlns:a16="http://schemas.microsoft.com/office/drawing/2014/main" id="{AB99DBC2-A6D8-486F-AEF5-92AFCAC5E2CE}"/>
              </a:ext>
            </a:extLst>
          </p:cNvPr>
          <p:cNvGraphicFramePr>
            <a:graphicFrameLocks noGrp="1"/>
          </p:cNvGraphicFramePr>
          <p:nvPr>
            <p:extLst>
              <p:ext uri="{D42A27DB-BD31-4B8C-83A1-F6EECF244321}">
                <p14:modId xmlns:p14="http://schemas.microsoft.com/office/powerpoint/2010/main" val="3830621621"/>
              </p:ext>
            </p:extLst>
          </p:nvPr>
        </p:nvGraphicFramePr>
        <p:xfrm>
          <a:off x="686244" y="2377841"/>
          <a:ext cx="10995216" cy="2102317"/>
        </p:xfrm>
        <a:graphic>
          <a:graphicData uri="http://schemas.openxmlformats.org/drawingml/2006/table">
            <a:tbl>
              <a:tblPr firstRow="1" firstCol="1" bandRow="1">
                <a:tableStyleId>{5C22544A-7EE6-4342-B048-85BDC9FD1C3A}</a:tableStyleId>
              </a:tblPr>
              <a:tblGrid>
                <a:gridCol w="2788476">
                  <a:extLst>
                    <a:ext uri="{9D8B030D-6E8A-4147-A177-3AD203B41FA5}">
                      <a16:colId xmlns:a16="http://schemas.microsoft.com/office/drawing/2014/main" val="2764613667"/>
                    </a:ext>
                  </a:extLst>
                </a:gridCol>
                <a:gridCol w="8206740">
                  <a:extLst>
                    <a:ext uri="{9D8B030D-6E8A-4147-A177-3AD203B41FA5}">
                      <a16:colId xmlns:a16="http://schemas.microsoft.com/office/drawing/2014/main" val="3609688029"/>
                    </a:ext>
                  </a:extLst>
                </a:gridCol>
              </a:tblGrid>
              <a:tr h="332192">
                <a:tc gridSpan="2">
                  <a:txBody>
                    <a:bodyPr/>
                    <a:lstStyle/>
                    <a:p>
                      <a:pPr algn="ctr">
                        <a:lnSpc>
                          <a:spcPct val="107000"/>
                        </a:lnSpc>
                        <a:spcAft>
                          <a:spcPts val="800"/>
                        </a:spcAft>
                      </a:pPr>
                      <a:r>
                        <a:rPr lang="en-GB" sz="2000">
                          <a:effectLst/>
                        </a:rPr>
                        <a:t>Competition Launch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extLst>
                  <a:ext uri="{0D108BD9-81ED-4DB2-BD59-A6C34878D82A}">
                    <a16:rowId xmlns:a16="http://schemas.microsoft.com/office/drawing/2014/main" val="2837380844"/>
                  </a:ext>
                </a:extLst>
              </a:tr>
              <a:tr h="409357">
                <a:tc>
                  <a:txBody>
                    <a:bodyPr/>
                    <a:lstStyle/>
                    <a:p>
                      <a:pPr algn="l">
                        <a:lnSpc>
                          <a:spcPct val="107000"/>
                        </a:lnSpc>
                        <a:spcAft>
                          <a:spcPts val="800"/>
                        </a:spcAft>
                      </a:pPr>
                      <a:r>
                        <a:rPr lang="en-GB" sz="2000">
                          <a:effectLst/>
                        </a:rPr>
                        <a:t>15 October, 5 pm (Thursday)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tc>
                  <a:txBody>
                    <a:bodyPr/>
                    <a:lstStyle/>
                    <a:p>
                      <a:pPr algn="l">
                        <a:lnSpc>
                          <a:spcPct val="107000"/>
                        </a:lnSpc>
                        <a:spcAft>
                          <a:spcPts val="800"/>
                        </a:spcAft>
                        <a:tabLst>
                          <a:tab pos="1035050" algn="l"/>
                        </a:tabLst>
                      </a:pPr>
                      <a:r>
                        <a:rPr lang="en-GB" sz="2000">
                          <a:effectLst/>
                        </a:rPr>
                        <a:t>Deadline for applications via SGSSS Apply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CEF6F1"/>
                    </a:solidFill>
                  </a:tcPr>
                </a:tc>
                <a:extLst>
                  <a:ext uri="{0D108BD9-81ED-4DB2-BD59-A6C34878D82A}">
                    <a16:rowId xmlns:a16="http://schemas.microsoft.com/office/drawing/2014/main" val="3872713087"/>
                  </a:ext>
                </a:extLst>
              </a:tr>
              <a:tr h="494537">
                <a:tc gridSpan="2">
                  <a:txBody>
                    <a:bodyPr/>
                    <a:lstStyle/>
                    <a:p>
                      <a:pPr algn="ctr">
                        <a:lnSpc>
                          <a:spcPct val="107000"/>
                        </a:lnSpc>
                        <a:spcAft>
                          <a:spcPts val="800"/>
                        </a:spcAft>
                      </a:pPr>
                      <a:r>
                        <a:rPr lang="en-GB" sz="2000">
                          <a:effectLst/>
                        </a:rPr>
                        <a:t>Outcome of Competition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extLst>
                  <a:ext uri="{0D108BD9-81ED-4DB2-BD59-A6C34878D82A}">
                    <a16:rowId xmlns:a16="http://schemas.microsoft.com/office/drawing/2014/main" val="784819399"/>
                  </a:ext>
                </a:extLst>
              </a:tr>
              <a:tr h="494537">
                <a:tc>
                  <a:txBody>
                    <a:bodyPr/>
                    <a:lstStyle/>
                    <a:p>
                      <a:pPr algn="l">
                        <a:lnSpc>
                          <a:spcPct val="107000"/>
                        </a:lnSpc>
                        <a:spcBef>
                          <a:spcPts val="300"/>
                        </a:spcBef>
                        <a:spcAft>
                          <a:spcPts val="800"/>
                        </a:spcAft>
                      </a:pPr>
                      <a:r>
                        <a:rPr lang="en-GB" sz="2000">
                          <a:effectLst/>
                        </a:rPr>
                        <a:t>04 December, by 5pm (Friday)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1B9D8E"/>
                    </a:solidFill>
                  </a:tcPr>
                </a:tc>
                <a:tc>
                  <a:txBody>
                    <a:bodyPr/>
                    <a:lstStyle/>
                    <a:p>
                      <a:pPr algn="l">
                        <a:lnSpc>
                          <a:spcPct val="107000"/>
                        </a:lnSpc>
                        <a:spcAft>
                          <a:spcPts val="800"/>
                        </a:spcAft>
                      </a:pPr>
                      <a:r>
                        <a:rPr lang="en-GB" sz="2000">
                          <a:effectLst/>
                        </a:rPr>
                        <a:t>SGSSS to communicate the outcome of the Competition to all applicants (successful and unsuccessful), confirming awards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7312" marR="7312" marT="0" marB="0" anchor="ctr">
                    <a:solidFill>
                      <a:srgbClr val="CEF6F1"/>
                    </a:solidFill>
                  </a:tcPr>
                </a:tc>
                <a:extLst>
                  <a:ext uri="{0D108BD9-81ED-4DB2-BD59-A6C34878D82A}">
                    <a16:rowId xmlns:a16="http://schemas.microsoft.com/office/drawing/2014/main" val="499812079"/>
                  </a:ext>
                </a:extLst>
              </a:tr>
            </a:tbl>
          </a:graphicData>
        </a:graphic>
      </p:graphicFrame>
    </p:spTree>
    <p:extLst>
      <p:ext uri="{BB962C8B-B14F-4D97-AF65-F5344CB8AC3E}">
        <p14:creationId xmlns:p14="http://schemas.microsoft.com/office/powerpoint/2010/main" val="3981336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99" y="334580"/>
            <a:ext cx="7885097" cy="659719"/>
          </a:xfrm>
        </p:spPr>
        <p:txBody>
          <a:bodyPr/>
          <a:lstStyle/>
          <a:p>
            <a:r>
              <a:rPr lang="en-US" sz="3200" spc="-10"/>
              <a:t>Steers Competition Timeline</a:t>
            </a:r>
            <a:br>
              <a:rPr lang="en-US" sz="3200" spc="-5"/>
            </a:br>
            <a:br>
              <a:rPr lang="en-GB" sz="1800" spc="-20">
                <a:solidFill>
                  <a:srgbClr val="1B9D8E"/>
                </a:solidFill>
                <a:latin typeface="Calibri"/>
                <a:cs typeface="Calibri"/>
              </a:rPr>
            </a:br>
            <a:br>
              <a:rPr lang="en-GB" sz="1800">
                <a:latin typeface="Calibri"/>
                <a:cs typeface="Calibri"/>
              </a:rPr>
            </a:br>
            <a:endParaRPr lang="en-GB" sz="3200">
              <a:solidFill>
                <a:srgbClr val="1B9D8E"/>
              </a:solidFill>
            </a:endParaRPr>
          </a:p>
        </p:txBody>
      </p:sp>
      <p:graphicFrame>
        <p:nvGraphicFramePr>
          <p:cNvPr id="3" name="Table 2">
            <a:extLst>
              <a:ext uri="{FF2B5EF4-FFF2-40B4-BE49-F238E27FC236}">
                <a16:creationId xmlns:a16="http://schemas.microsoft.com/office/drawing/2014/main" id="{5199A332-CE27-43FC-8E5A-B5B1E7598815}"/>
              </a:ext>
            </a:extLst>
          </p:cNvPr>
          <p:cNvGraphicFramePr>
            <a:graphicFrameLocks noGrp="1"/>
          </p:cNvGraphicFramePr>
          <p:nvPr>
            <p:extLst>
              <p:ext uri="{D42A27DB-BD31-4B8C-83A1-F6EECF244321}">
                <p14:modId xmlns:p14="http://schemas.microsoft.com/office/powerpoint/2010/main" val="2331048983"/>
              </p:ext>
            </p:extLst>
          </p:nvPr>
        </p:nvGraphicFramePr>
        <p:xfrm>
          <a:off x="690608" y="1556914"/>
          <a:ext cx="10819402" cy="4554102"/>
        </p:xfrm>
        <a:graphic>
          <a:graphicData uri="http://schemas.openxmlformats.org/drawingml/2006/table">
            <a:tbl>
              <a:tblPr firstRow="1" firstCol="1" bandRow="1">
                <a:tableStyleId>{5C22544A-7EE6-4342-B048-85BDC9FD1C3A}</a:tableStyleId>
              </a:tblPr>
              <a:tblGrid>
                <a:gridCol w="2098621">
                  <a:extLst>
                    <a:ext uri="{9D8B030D-6E8A-4147-A177-3AD203B41FA5}">
                      <a16:colId xmlns:a16="http://schemas.microsoft.com/office/drawing/2014/main" val="3295332947"/>
                    </a:ext>
                  </a:extLst>
                </a:gridCol>
                <a:gridCol w="548331">
                  <a:extLst>
                    <a:ext uri="{9D8B030D-6E8A-4147-A177-3AD203B41FA5}">
                      <a16:colId xmlns:a16="http://schemas.microsoft.com/office/drawing/2014/main" val="4009469116"/>
                    </a:ext>
                  </a:extLst>
                </a:gridCol>
                <a:gridCol w="8172450">
                  <a:extLst>
                    <a:ext uri="{9D8B030D-6E8A-4147-A177-3AD203B41FA5}">
                      <a16:colId xmlns:a16="http://schemas.microsoft.com/office/drawing/2014/main" val="2246283430"/>
                    </a:ext>
                  </a:extLst>
                </a:gridCol>
              </a:tblGrid>
              <a:tr h="341283">
                <a:tc>
                  <a:txBody>
                    <a:bodyPr/>
                    <a:lstStyle/>
                    <a:p>
                      <a:pPr algn="ctr">
                        <a:lnSpc>
                          <a:spcPct val="107000"/>
                        </a:lnSpc>
                        <a:spcBef>
                          <a:spcPts val="800"/>
                        </a:spcBef>
                        <a:spcAft>
                          <a:spcPts val="500"/>
                        </a:spcAft>
                      </a:pPr>
                      <a:r>
                        <a:rPr lang="en-GB" sz="2000">
                          <a:effectLst/>
                        </a:rPr>
                        <a:t>Dates and Times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solidFill>
                      <a:srgbClr val="1B9D8E"/>
                    </a:solidFill>
                  </a:tcPr>
                </a:tc>
                <a:tc gridSpan="2">
                  <a:txBody>
                    <a:bodyPr/>
                    <a:lstStyle/>
                    <a:p>
                      <a:pPr algn="ctr">
                        <a:lnSpc>
                          <a:spcPct val="107000"/>
                        </a:lnSpc>
                        <a:spcAft>
                          <a:spcPts val="800"/>
                        </a:spcAft>
                      </a:pPr>
                      <a:r>
                        <a:rPr lang="en-GB" sz="2000">
                          <a:effectLst/>
                        </a:rPr>
                        <a:t>SGSSS Supervisor-led Steers Studentship Competition Timeline 2026/27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extLst>
                  <a:ext uri="{0D108BD9-81ED-4DB2-BD59-A6C34878D82A}">
                    <a16:rowId xmlns:a16="http://schemas.microsoft.com/office/drawing/2014/main" val="2025715516"/>
                  </a:ext>
                </a:extLst>
              </a:tr>
              <a:tr h="341283">
                <a:tc gridSpan="3">
                  <a:txBody>
                    <a:bodyPr/>
                    <a:lstStyle/>
                    <a:p>
                      <a:pPr algn="ctr">
                        <a:lnSpc>
                          <a:spcPct val="107000"/>
                        </a:lnSpc>
                        <a:spcAft>
                          <a:spcPts val="800"/>
                        </a:spcAft>
                      </a:pPr>
                      <a:r>
                        <a:rPr lang="en-GB" sz="2000">
                          <a:effectLst/>
                        </a:rPr>
                        <a:t>Stage 1 (Expression of Interest)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endParaRPr lang="en-GB"/>
                    </a:p>
                  </a:txBody>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extLst>
                  <a:ext uri="{0D108BD9-81ED-4DB2-BD59-A6C34878D82A}">
                    <a16:rowId xmlns:a16="http://schemas.microsoft.com/office/drawing/2014/main" val="1167566394"/>
                  </a:ext>
                </a:extLst>
              </a:tr>
              <a:tr h="255847">
                <a:tc gridSpan="2">
                  <a:txBody>
                    <a:bodyPr/>
                    <a:lstStyle/>
                    <a:p>
                      <a:pPr algn="l">
                        <a:lnSpc>
                          <a:spcPct val="107000"/>
                        </a:lnSpc>
                        <a:spcAft>
                          <a:spcPts val="800"/>
                        </a:spcAft>
                      </a:pPr>
                      <a:r>
                        <a:rPr lang="en-GB" sz="2000">
                          <a:effectLst/>
                        </a:rPr>
                        <a:t>23 September 2026, 5pm (Wed)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l">
                        <a:lnSpc>
                          <a:spcPct val="107000"/>
                        </a:lnSpc>
                        <a:spcAft>
                          <a:spcPts val="800"/>
                        </a:spcAft>
                        <a:tabLst>
                          <a:tab pos="1035050" algn="l"/>
                        </a:tabLst>
                      </a:pPr>
                      <a:r>
                        <a:rPr lang="en-GB" sz="2000">
                          <a:effectLst/>
                        </a:rPr>
                        <a:t>Deadline for Stage 1 applications via SGSSS Apply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tc>
                  <a:txBody>
                    <a:bodyPr/>
                    <a:lstStyle/>
                    <a:p>
                      <a:pPr algn="l">
                        <a:lnSpc>
                          <a:spcPct val="107000"/>
                        </a:lnSpc>
                        <a:spcAft>
                          <a:spcPts val="800"/>
                        </a:spcAft>
                        <a:tabLst>
                          <a:tab pos="1035050" algn="l"/>
                        </a:tabLst>
                      </a:pPr>
                      <a:r>
                        <a:rPr lang="en-GB" sz="2000">
                          <a:effectLst/>
                        </a:rPr>
                        <a:t>Deadline for Stage 1 applications via SGSSS Apply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extLst>
                  <a:ext uri="{0D108BD9-81ED-4DB2-BD59-A6C34878D82A}">
                    <a16:rowId xmlns:a16="http://schemas.microsoft.com/office/drawing/2014/main" val="964481438"/>
                  </a:ext>
                </a:extLst>
              </a:tr>
              <a:tr h="255847">
                <a:tc gridSpan="2">
                  <a:txBody>
                    <a:bodyPr/>
                    <a:lstStyle/>
                    <a:p>
                      <a:pPr algn="l">
                        <a:lnSpc>
                          <a:spcPct val="107000"/>
                        </a:lnSpc>
                        <a:spcAft>
                          <a:spcPts val="800"/>
                        </a:spcAft>
                      </a:pPr>
                      <a:r>
                        <a:rPr lang="en-GB" sz="2000">
                          <a:effectLst/>
                        </a:rPr>
                        <a:t>19 October 2026, by 5pm (Mon)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l">
                        <a:lnSpc>
                          <a:spcPct val="107000"/>
                        </a:lnSpc>
                        <a:spcAft>
                          <a:spcPts val="800"/>
                        </a:spcAft>
                      </a:pPr>
                      <a:r>
                        <a:rPr lang="en-GB" sz="2000">
                          <a:effectLst/>
                        </a:rPr>
                        <a:t>SGSSS to update applicants confirming outcome of Stage 1 (successful and unsuccessful)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tc>
                  <a:txBody>
                    <a:bodyPr/>
                    <a:lstStyle/>
                    <a:p>
                      <a:pPr algn="l">
                        <a:lnSpc>
                          <a:spcPct val="107000"/>
                        </a:lnSpc>
                        <a:spcAft>
                          <a:spcPts val="800"/>
                        </a:spcAft>
                      </a:pPr>
                      <a:r>
                        <a:rPr lang="en-GB" sz="2000">
                          <a:effectLst/>
                        </a:rPr>
                        <a:t>SGSSS to update applicants confirming outcome of Stage 1 (successful and unsuccessful)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extLst>
                  <a:ext uri="{0D108BD9-81ED-4DB2-BD59-A6C34878D82A}">
                    <a16:rowId xmlns:a16="http://schemas.microsoft.com/office/drawing/2014/main" val="3193237901"/>
                  </a:ext>
                </a:extLst>
              </a:tr>
              <a:tr h="341283">
                <a:tc gridSpan="3">
                  <a:txBody>
                    <a:bodyPr/>
                    <a:lstStyle/>
                    <a:p>
                      <a:pPr algn="ctr">
                        <a:lnSpc>
                          <a:spcPct val="107000"/>
                        </a:lnSpc>
                        <a:spcAft>
                          <a:spcPts val="800"/>
                        </a:spcAft>
                      </a:pPr>
                      <a:r>
                        <a:rPr lang="en-GB" sz="2000">
                          <a:effectLst/>
                        </a:rPr>
                        <a:t>Stage 2 (Full Application)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endParaRPr lang="en-GB"/>
                    </a:p>
                  </a:txBody>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extLst>
                  <a:ext uri="{0D108BD9-81ED-4DB2-BD59-A6C34878D82A}">
                    <a16:rowId xmlns:a16="http://schemas.microsoft.com/office/drawing/2014/main" val="3339699903"/>
                  </a:ext>
                </a:extLst>
              </a:tr>
              <a:tr h="255847">
                <a:tc gridSpan="2">
                  <a:txBody>
                    <a:bodyPr/>
                    <a:lstStyle/>
                    <a:p>
                      <a:pPr algn="l">
                        <a:lnSpc>
                          <a:spcPct val="107000"/>
                        </a:lnSpc>
                        <a:spcAft>
                          <a:spcPts val="800"/>
                        </a:spcAft>
                      </a:pPr>
                      <a:r>
                        <a:rPr lang="en-GB" sz="2000">
                          <a:effectLst/>
                        </a:rPr>
                        <a:t>19 October 2026, by 5pm (Mon)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l">
                        <a:lnSpc>
                          <a:spcPct val="107000"/>
                        </a:lnSpc>
                        <a:spcAft>
                          <a:spcPts val="800"/>
                        </a:spcAft>
                      </a:pPr>
                      <a:r>
                        <a:rPr lang="en-GB" sz="2000">
                          <a:effectLst/>
                        </a:rPr>
                        <a:t>Shortlisted applicants invited to submit a Stage 2 application (full application)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tc>
                  <a:txBody>
                    <a:bodyPr/>
                    <a:lstStyle/>
                    <a:p>
                      <a:pPr algn="l">
                        <a:lnSpc>
                          <a:spcPct val="107000"/>
                        </a:lnSpc>
                        <a:spcAft>
                          <a:spcPts val="800"/>
                        </a:spcAft>
                      </a:pPr>
                      <a:r>
                        <a:rPr lang="en-GB" sz="2000">
                          <a:effectLst/>
                        </a:rPr>
                        <a:t>Shortlisted applicants invited to submit a Stage 2 application (full application)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extLst>
                  <a:ext uri="{0D108BD9-81ED-4DB2-BD59-A6C34878D82A}">
                    <a16:rowId xmlns:a16="http://schemas.microsoft.com/office/drawing/2014/main" val="2413610140"/>
                  </a:ext>
                </a:extLst>
              </a:tr>
              <a:tr h="255847">
                <a:tc gridSpan="2">
                  <a:txBody>
                    <a:bodyPr/>
                    <a:lstStyle/>
                    <a:p>
                      <a:pPr algn="l">
                        <a:lnSpc>
                          <a:spcPct val="107000"/>
                        </a:lnSpc>
                        <a:spcAft>
                          <a:spcPts val="800"/>
                        </a:spcAft>
                      </a:pPr>
                      <a:r>
                        <a:rPr lang="en-GB" sz="2000">
                          <a:effectLst/>
                        </a:rPr>
                        <a:t>16 November 2026, by 5pm (Mon)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l">
                        <a:lnSpc>
                          <a:spcPct val="107000"/>
                        </a:lnSpc>
                        <a:spcAft>
                          <a:spcPts val="800"/>
                        </a:spcAft>
                      </a:pPr>
                      <a:r>
                        <a:rPr lang="en-GB" sz="2000">
                          <a:effectLst/>
                        </a:rPr>
                        <a:t>Deadline for applicants to submit their Stage 2 applications via SGSSS Apply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tc>
                  <a:txBody>
                    <a:bodyPr/>
                    <a:lstStyle/>
                    <a:p>
                      <a:pPr algn="l">
                        <a:lnSpc>
                          <a:spcPct val="107000"/>
                        </a:lnSpc>
                        <a:spcAft>
                          <a:spcPts val="800"/>
                        </a:spcAft>
                      </a:pPr>
                      <a:r>
                        <a:rPr lang="en-GB" sz="2000">
                          <a:effectLst/>
                        </a:rPr>
                        <a:t>Deadline for applicants to submit their Stage 2 applications via SGSSS Apply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extLst>
                  <a:ext uri="{0D108BD9-81ED-4DB2-BD59-A6C34878D82A}">
                    <a16:rowId xmlns:a16="http://schemas.microsoft.com/office/drawing/2014/main" val="1169919254"/>
                  </a:ext>
                </a:extLst>
              </a:tr>
              <a:tr h="341283">
                <a:tc gridSpan="3">
                  <a:txBody>
                    <a:bodyPr/>
                    <a:lstStyle/>
                    <a:p>
                      <a:pPr algn="ctr">
                        <a:lnSpc>
                          <a:spcPct val="107000"/>
                        </a:lnSpc>
                        <a:spcAft>
                          <a:spcPts val="800"/>
                        </a:spcAft>
                      </a:pPr>
                      <a:r>
                        <a:rPr lang="en-GB" sz="2000">
                          <a:effectLst/>
                        </a:rPr>
                        <a:t>Competition Outcome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endParaRPr lang="en-GB"/>
                    </a:p>
                  </a:txBody>
                  <a:tcPr/>
                </a:tc>
                <a:tc hMerge="1">
                  <a:txBody>
                    <a:bodyPr/>
                    <a:lstStyle/>
                    <a:p>
                      <a:pPr algn="ctr">
                        <a:lnSpc>
                          <a:spcPct val="107000"/>
                        </a:lnSpc>
                        <a:spcAft>
                          <a:spcPts val="800"/>
                        </a:spcAft>
                      </a:pP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extLst>
                  <a:ext uri="{0D108BD9-81ED-4DB2-BD59-A6C34878D82A}">
                    <a16:rowId xmlns:a16="http://schemas.microsoft.com/office/drawing/2014/main" val="2242655131"/>
                  </a:ext>
                </a:extLst>
              </a:tr>
              <a:tr h="341283">
                <a:tc gridSpan="2">
                  <a:txBody>
                    <a:bodyPr/>
                    <a:lstStyle/>
                    <a:p>
                      <a:pPr algn="l">
                        <a:lnSpc>
                          <a:spcPct val="107000"/>
                        </a:lnSpc>
                        <a:spcBef>
                          <a:spcPts val="300"/>
                        </a:spcBef>
                        <a:spcAft>
                          <a:spcPts val="800"/>
                        </a:spcAft>
                      </a:pPr>
                      <a:r>
                        <a:rPr lang="en-GB" sz="2000">
                          <a:effectLst/>
                        </a:rPr>
                        <a:t>9 February 2027, by 5pm (Tues)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1B9D8E"/>
                    </a:solidFill>
                  </a:tcPr>
                </a:tc>
                <a:tc hMerge="1">
                  <a:txBody>
                    <a:bodyPr/>
                    <a:lstStyle/>
                    <a:p>
                      <a:pPr algn="l">
                        <a:lnSpc>
                          <a:spcPct val="107000"/>
                        </a:lnSpc>
                        <a:spcAft>
                          <a:spcPts val="800"/>
                        </a:spcAft>
                      </a:pPr>
                      <a:r>
                        <a:rPr lang="en-GB" sz="2000">
                          <a:effectLst/>
                        </a:rPr>
                        <a:t>SGSSS to communicate the outcome of the Competition to all Stage 2 applicants (successful and unsuccessful), confirming awards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tc>
                  <a:txBody>
                    <a:bodyPr/>
                    <a:lstStyle/>
                    <a:p>
                      <a:pPr algn="l">
                        <a:lnSpc>
                          <a:spcPct val="107000"/>
                        </a:lnSpc>
                        <a:spcAft>
                          <a:spcPts val="800"/>
                        </a:spcAft>
                      </a:pPr>
                      <a:r>
                        <a:rPr lang="en-GB" sz="2000">
                          <a:effectLst/>
                        </a:rPr>
                        <a:t>SGSSS to communicate the outcome of the Competition to all Stage 2 applicants (successful and unsuccessful), confirming awards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444" marR="6444" marT="0" marB="0" anchor="ctr">
                    <a:solidFill>
                      <a:srgbClr val="CEF6F1"/>
                    </a:solidFill>
                  </a:tcPr>
                </a:tc>
                <a:extLst>
                  <a:ext uri="{0D108BD9-81ED-4DB2-BD59-A6C34878D82A}">
                    <a16:rowId xmlns:a16="http://schemas.microsoft.com/office/drawing/2014/main" val="918322669"/>
                  </a:ext>
                </a:extLst>
              </a:tr>
            </a:tbl>
          </a:graphicData>
        </a:graphic>
      </p:graphicFrame>
    </p:spTree>
    <p:extLst>
      <p:ext uri="{BB962C8B-B14F-4D97-AF65-F5344CB8AC3E}">
        <p14:creationId xmlns:p14="http://schemas.microsoft.com/office/powerpoint/2010/main" val="259096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1C2D5-F17F-3DDC-81DD-B0EB1FE6808A}"/>
              </a:ext>
            </a:extLst>
          </p:cNvPr>
          <p:cNvSpPr>
            <a:spLocks noGrp="1"/>
          </p:cNvSpPr>
          <p:nvPr>
            <p:ph type="title"/>
          </p:nvPr>
        </p:nvSpPr>
        <p:spPr>
          <a:xfrm>
            <a:off x="948537" y="673247"/>
            <a:ext cx="4302400" cy="464905"/>
          </a:xfrm>
        </p:spPr>
        <p:txBody>
          <a:bodyPr anchor="b">
            <a:noAutofit/>
          </a:bodyPr>
          <a:lstStyle/>
          <a:p>
            <a:r>
              <a:rPr lang="en-US" b="1">
                <a:cs typeface="Calibri Light"/>
              </a:rPr>
              <a:t>Questions</a:t>
            </a:r>
            <a:endParaRPr lang="en-US"/>
          </a:p>
        </p:txBody>
      </p:sp>
      <p:sp>
        <p:nvSpPr>
          <p:cNvPr id="6" name="TextBox 5">
            <a:extLst>
              <a:ext uri="{FF2B5EF4-FFF2-40B4-BE49-F238E27FC236}">
                <a16:creationId xmlns:a16="http://schemas.microsoft.com/office/drawing/2014/main" id="{783A65CF-ED5D-4AFE-B5E0-FCA0AC7EF404}"/>
              </a:ext>
            </a:extLst>
          </p:cNvPr>
          <p:cNvSpPr txBox="1"/>
          <p:nvPr/>
        </p:nvSpPr>
        <p:spPr>
          <a:xfrm>
            <a:off x="6468679" y="1577487"/>
            <a:ext cx="5504419" cy="2062103"/>
          </a:xfrm>
          <a:prstGeom prst="rect">
            <a:avLst/>
          </a:prstGeom>
          <a:noFill/>
        </p:spPr>
        <p:txBody>
          <a:bodyPr wrap="square" lIns="91440" tIns="45720" rIns="91440" bIns="45720" anchor="t">
            <a:spAutoFit/>
          </a:bodyPr>
          <a:lstStyle/>
          <a:p>
            <a:pPr marL="12065" marR="5080">
              <a:spcBef>
                <a:spcPts val="105"/>
              </a:spcBef>
              <a:tabLst>
                <a:tab pos="299085" algn="l"/>
                <a:tab pos="300355" algn="l"/>
              </a:tabLst>
            </a:pPr>
            <a:endParaRPr lang="en-GB" sz="3200">
              <a:ea typeface="Calibri"/>
              <a:cs typeface="Arial"/>
            </a:endParaRPr>
          </a:p>
          <a:p>
            <a:pPr marL="299085" marR="59690" indent="-287020">
              <a:buChar char="•"/>
              <a:tabLst>
                <a:tab pos="300355" algn="l"/>
              </a:tabLst>
            </a:pPr>
            <a:r>
              <a:rPr lang="en-GB" sz="3200" spc="-5">
                <a:cs typeface="Arial"/>
              </a:rPr>
              <a:t>If you have any additional queries, please email us on </a:t>
            </a:r>
            <a:r>
              <a:rPr lang="en-GB" sz="3200" u="sng" spc="-5">
                <a:solidFill>
                  <a:srgbClr val="264690"/>
                </a:solidFill>
                <a:uFill>
                  <a:solidFill>
                    <a:srgbClr val="264690"/>
                  </a:solidFill>
                </a:uFill>
                <a:cs typeface="Arial"/>
              </a:rPr>
              <a:t>team@sgsss.ac.uk</a:t>
            </a:r>
            <a:r>
              <a:rPr lang="en-GB" sz="3200" spc="-35">
                <a:solidFill>
                  <a:srgbClr val="264690"/>
                </a:solidFill>
                <a:cs typeface="Arial"/>
              </a:rPr>
              <a:t> </a:t>
            </a:r>
            <a:endParaRPr lang="en-GB" sz="3200" spc="-35">
              <a:solidFill>
                <a:srgbClr val="264690"/>
              </a:solidFill>
              <a:ea typeface="Calibri" panose="020F0502020204030204"/>
              <a:cs typeface="Arial"/>
            </a:endParaRPr>
          </a:p>
        </p:txBody>
      </p:sp>
    </p:spTree>
    <p:extLst>
      <p:ext uri="{BB962C8B-B14F-4D97-AF65-F5344CB8AC3E}">
        <p14:creationId xmlns:p14="http://schemas.microsoft.com/office/powerpoint/2010/main" val="54194333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idele template">
  <a:themeElements>
    <a:clrScheme name="SGSSS">
      <a:dk1>
        <a:srgbClr val="001D00"/>
      </a:dk1>
      <a:lt1>
        <a:srgbClr val="FCFAF7"/>
      </a:lt1>
      <a:dk2>
        <a:srgbClr val="001D00"/>
      </a:dk2>
      <a:lt2>
        <a:srgbClr val="FCFAF7"/>
      </a:lt2>
      <a:accent1>
        <a:srgbClr val="A8228E"/>
      </a:accent1>
      <a:accent2>
        <a:srgbClr val="E59F71"/>
      </a:accent2>
      <a:accent3>
        <a:srgbClr val="4F9E3F"/>
      </a:accent3>
      <a:accent4>
        <a:srgbClr val="57A7B5"/>
      </a:accent4>
      <a:accent5>
        <a:srgbClr val="772B90"/>
      </a:accent5>
      <a:accent6>
        <a:srgbClr val="963334"/>
      </a:accent6>
      <a:hlink>
        <a:srgbClr val="274690"/>
      </a:hlink>
      <a:folHlink>
        <a:srgbClr val="6611CC"/>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B7B8BF0644C4E47862514133CECCC9E" ma:contentTypeVersion="21" ma:contentTypeDescription="Create a new document." ma:contentTypeScope="" ma:versionID="172038ab98d65a8dd4aec8342ef938de">
  <xsd:schema xmlns:xsd="http://www.w3.org/2001/XMLSchema" xmlns:xs="http://www.w3.org/2001/XMLSchema" xmlns:p="http://schemas.microsoft.com/office/2006/metadata/properties" xmlns:ns2="690fd7a5-3318-45ee-b9a6-2de44dd7e3b8" xmlns:ns3="82284423-04fc-42c6-b7a4-bf8ab8b6b7ca" targetNamespace="http://schemas.microsoft.com/office/2006/metadata/properties" ma:root="true" ma:fieldsID="6095809dc6f6fa8cdc45cc35d8a14950" ns2:_="" ns3:_="">
    <xsd:import namespace="690fd7a5-3318-45ee-b9a6-2de44dd7e3b8"/>
    <xsd:import namespace="82284423-04fc-42c6-b7a4-bf8ab8b6b7c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_x0023_" minOccurs="0"/>
                <xsd:element ref="ns2:Cohort"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0fd7a5-3318-45ee-b9a6-2de44dd7e3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54eff52-6b6d-4e5f-a3b0-187f185b1db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_x0023_" ma:index="26" nillable="true" ma:displayName="#" ma:format="Dropdown" ma:internalName="_x0023_" ma:percentage="FALSE">
      <xsd:simpleType>
        <xsd:restriction base="dms:Number"/>
      </xsd:simpleType>
    </xsd:element>
    <xsd:element name="Cohort" ma:index="27" nillable="true" ma:displayName="Cohort" ma:format="Dropdown" ma:internalName="Cohort">
      <xsd:simpleType>
        <xsd:union memberTypes="dms:Text">
          <xsd:simpleType>
            <xsd:restriction base="dms:Choice">
              <xsd:enumeration value="DTP2 Cohort 1"/>
              <xsd:enumeration value="DTP1 Cohort 7"/>
              <xsd:enumeration value="DTP1 Cohort 6"/>
            </xsd:restriction>
          </xsd:simpleType>
        </xsd:union>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284423-04fc-42c6-b7a4-bf8ab8b6b7c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2b7143-059a-443d-aa25-084ce09ea585}" ma:internalName="TaxCatchAll" ma:showField="CatchAllData" ma:web="82284423-04fc-42c6-b7a4-bf8ab8b6b7c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2284423-04fc-42c6-b7a4-bf8ab8b6b7ca" xsi:nil="true"/>
    <lcf76f155ced4ddcb4097134ff3c332f xmlns="690fd7a5-3318-45ee-b9a6-2de44dd7e3b8">
      <Terms xmlns="http://schemas.microsoft.com/office/infopath/2007/PartnerControls"/>
    </lcf76f155ced4ddcb4097134ff3c332f>
    <_x0023_ xmlns="690fd7a5-3318-45ee-b9a6-2de44dd7e3b8" xsi:nil="true"/>
    <Cohort xmlns="690fd7a5-3318-45ee-b9a6-2de44dd7e3b8" xsi:nil="true"/>
  </documentManagement>
</p:properties>
</file>

<file path=customXml/itemProps1.xml><?xml version="1.0" encoding="utf-8"?>
<ds:datastoreItem xmlns:ds="http://schemas.openxmlformats.org/officeDocument/2006/customXml" ds:itemID="{F9D74BCC-58EB-479D-B283-24D2D51DF587}">
  <ds:schemaRefs>
    <ds:schemaRef ds:uri="http://schemas.microsoft.com/sharepoint/v3/contenttype/forms"/>
  </ds:schemaRefs>
</ds:datastoreItem>
</file>

<file path=customXml/itemProps2.xml><?xml version="1.0" encoding="utf-8"?>
<ds:datastoreItem xmlns:ds="http://schemas.openxmlformats.org/officeDocument/2006/customXml" ds:itemID="{A27BF4E0-878E-470C-BBDB-09AF88B4FFA2}">
  <ds:schemaRefs>
    <ds:schemaRef ds:uri="690fd7a5-3318-45ee-b9a6-2de44dd7e3b8"/>
    <ds:schemaRef ds:uri="82284423-04fc-42c6-b7a4-bf8ab8b6b7c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8075E9C-BD79-4006-854A-57C20D322CEA}">
  <ds:schemaRefs>
    <ds:schemaRef ds:uri="690fd7a5-3318-45ee-b9a6-2de44dd7e3b8"/>
    <ds:schemaRef ds:uri="82284423-04fc-42c6-b7a4-bf8ab8b6b7c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20</Slides>
  <Notes>12</Notes>
  <HiddenSlides>0</HiddenSlide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1_Office Theme</vt:lpstr>
      <vt:lpstr>Fidele template</vt:lpstr>
      <vt:lpstr>Supervisor-led Studentships Q&amp;A Open Collaborative &amp; Steers Competitions</vt:lpstr>
      <vt:lpstr>What will we cover? </vt:lpstr>
      <vt:lpstr>Supervisor-led Studentships Key changes in DTP2</vt:lpstr>
      <vt:lpstr>Supervisor-led Studentships Key changes as we move into DTP2</vt:lpstr>
      <vt:lpstr>Supervisor-led Studentships Introducing “Research in Practice” </vt:lpstr>
      <vt:lpstr>Supervisor-led Studentships Key notes for new supervisors</vt:lpstr>
      <vt:lpstr>PowerPoint Presentation</vt:lpstr>
      <vt:lpstr>Advanced Quantitative Methods</vt:lpstr>
      <vt:lpstr>Datasets </vt:lpstr>
      <vt:lpstr>Interdisciplinary</vt:lpstr>
      <vt:lpstr>Supervisor-Led Competitions (Collaborative)</vt:lpstr>
      <vt:lpstr>Collaborative Studentships Partner Organisations </vt:lpstr>
      <vt:lpstr>Collaborative Studentships Partner Contributions  </vt:lpstr>
      <vt:lpstr>Key tips for securing funding​ </vt:lpstr>
      <vt:lpstr>Key tips for securing funding​</vt:lpstr>
      <vt:lpstr>Studentship examples  </vt:lpstr>
      <vt:lpstr>Studentship examples  </vt:lpstr>
      <vt:lpstr>Open Collaborative Competition Timeline   </vt:lpstr>
      <vt:lpstr>Steers Competition Timeline   </vt:lpstr>
      <vt:lpstr>Questions</vt:lpstr>
    </vt:vector>
  </TitlesOfParts>
  <Company>University of Edinburgh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SGSSS? About SGSSS</dc:title>
  <dc:creator>Ross Hoffie</dc:creator>
  <cp:revision>1</cp:revision>
  <dcterms:created xsi:type="dcterms:W3CDTF">2022-08-03T09:16:55Z</dcterms:created>
  <dcterms:modified xsi:type="dcterms:W3CDTF">2026-09-02T09:13:05Z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0x0101007B7B8BF0644C4E47862514133CECCC9E</vt:lpwstr>
  </property>
  <property fmtid="{D5CDD505-2E9C-101B-9397-08002B2CF9AE}" pid="3" name="MediaServiceImageTags">
    <vt:lpwstr/>
  </property>
</Properties>
</file>