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6" r:id="rId5"/>
  </p:sldMasterIdLst>
  <p:notesMasterIdLst>
    <p:notesMasterId r:id="rId22"/>
  </p:notesMasterIdLst>
  <p:sldIdLst>
    <p:sldId id="289" r:id="rId6"/>
    <p:sldId id="256" r:id="rId7"/>
    <p:sldId id="258" r:id="rId8"/>
    <p:sldId id="332" r:id="rId9"/>
    <p:sldId id="339" r:id="rId10"/>
    <p:sldId id="333" r:id="rId11"/>
    <p:sldId id="334" r:id="rId12"/>
    <p:sldId id="344" r:id="rId13"/>
    <p:sldId id="356" r:id="rId14"/>
    <p:sldId id="331" r:id="rId15"/>
    <p:sldId id="338" r:id="rId16"/>
    <p:sldId id="342" r:id="rId17"/>
    <p:sldId id="345" r:id="rId18"/>
    <p:sldId id="340" r:id="rId19"/>
    <p:sldId id="341" r:id="rId20"/>
    <p:sldId id="33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53D5744-B6B8-E1A0-991A-9F404DDF9A1A}" name="Mhairi Mackenzie" initials="MM" userId="S::v1mmack7@ed.ac.uk::c6ecc16f-709d-4c80-a98c-3322d5f341e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9D8E"/>
    <a:srgbClr val="BE62AB"/>
    <a:srgbClr val="073B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68D6F-AFC9-2EAC-EBA8-2EEB9AB8869A}" v="3" dt="2026-09-02T08:41:12.6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Hollywood" userId="900af156-f2f8-401c-a54b-182a1894bf04" providerId="ADAL" clId="{E6CEFA4B-F921-4B24-B668-EFC4714C43F3}"/>
    <pc:docChg chg="custSel modSld">
      <pc:chgData name="Emma Hollywood" userId="900af156-f2f8-401c-a54b-182a1894bf04" providerId="ADAL" clId="{E6CEFA4B-F921-4B24-B668-EFC4714C43F3}" dt="2026-08-31T15:01:38.618" v="692" actId="12"/>
      <pc:docMkLst>
        <pc:docMk/>
      </pc:docMkLst>
      <pc:sldChg chg="modSp mod">
        <pc:chgData name="Emma Hollywood" userId="900af156-f2f8-401c-a54b-182a1894bf04" providerId="ADAL" clId="{E6CEFA4B-F921-4B24-B668-EFC4714C43F3}" dt="2026-08-31T14:23:22.337" v="45" actId="20577"/>
        <pc:sldMkLst>
          <pc:docMk/>
          <pc:sldMk cId="2962835998" sldId="256"/>
        </pc:sldMkLst>
        <pc:spChg chg="mod">
          <ac:chgData name="Emma Hollywood" userId="900af156-f2f8-401c-a54b-182a1894bf04" providerId="ADAL" clId="{E6CEFA4B-F921-4B24-B668-EFC4714C43F3}" dt="2026-08-31T14:23:22.337" v="45" actId="20577"/>
          <ac:spMkLst>
            <pc:docMk/>
            <pc:sldMk cId="2962835998" sldId="256"/>
            <ac:spMk id="154" creationId="{00000000-0000-0000-0000-000000000000}"/>
          </ac:spMkLst>
        </pc:spChg>
      </pc:sldChg>
      <pc:sldChg chg="modSp mod">
        <pc:chgData name="Emma Hollywood" userId="900af156-f2f8-401c-a54b-182a1894bf04" providerId="ADAL" clId="{E6CEFA4B-F921-4B24-B668-EFC4714C43F3}" dt="2026-08-31T14:23:02.373" v="31" actId="20577"/>
        <pc:sldMkLst>
          <pc:docMk/>
          <pc:sldMk cId="0" sldId="289"/>
        </pc:sldMkLst>
        <pc:spChg chg="mod">
          <ac:chgData name="Emma Hollywood" userId="900af156-f2f8-401c-a54b-182a1894bf04" providerId="ADAL" clId="{E6CEFA4B-F921-4B24-B668-EFC4714C43F3}" dt="2026-08-31T14:23:02.373" v="31" actId="20577"/>
          <ac:spMkLst>
            <pc:docMk/>
            <pc:sldMk cId="0" sldId="289"/>
            <ac:spMk id="9" creationId="{C1BDD839-DC05-4CB9-96E4-A28B07BD3235}"/>
          </ac:spMkLst>
        </pc:spChg>
      </pc:sldChg>
      <pc:sldChg chg="modSp mod">
        <pc:chgData name="Emma Hollywood" userId="900af156-f2f8-401c-a54b-182a1894bf04" providerId="ADAL" clId="{E6CEFA4B-F921-4B24-B668-EFC4714C43F3}" dt="2026-08-31T14:58:09.821" v="682" actId="20577"/>
        <pc:sldMkLst>
          <pc:docMk/>
          <pc:sldMk cId="894488356" sldId="338"/>
        </pc:sldMkLst>
        <pc:spChg chg="mod">
          <ac:chgData name="Emma Hollywood" userId="900af156-f2f8-401c-a54b-182a1894bf04" providerId="ADAL" clId="{E6CEFA4B-F921-4B24-B668-EFC4714C43F3}" dt="2026-08-31T14:58:09.821" v="682" actId="20577"/>
          <ac:spMkLst>
            <pc:docMk/>
            <pc:sldMk cId="894488356" sldId="338"/>
            <ac:spMk id="6" creationId="{3E15250B-3624-4B9D-B3DB-8577FEFED0CE}"/>
          </ac:spMkLst>
        </pc:spChg>
        <pc:spChg chg="mod">
          <ac:chgData name="Emma Hollywood" userId="900af156-f2f8-401c-a54b-182a1894bf04" providerId="ADAL" clId="{E6CEFA4B-F921-4B24-B668-EFC4714C43F3}" dt="2026-08-31T14:45:58.638" v="428" actId="1076"/>
          <ac:spMkLst>
            <pc:docMk/>
            <pc:sldMk cId="894488356" sldId="338"/>
            <ac:spMk id="8" creationId="{1A4432B3-ED83-4358-8A55-0F0866C1D3EB}"/>
          </ac:spMkLst>
        </pc:spChg>
      </pc:sldChg>
      <pc:sldChg chg="modSp mod">
        <pc:chgData name="Emma Hollywood" userId="900af156-f2f8-401c-a54b-182a1894bf04" providerId="ADAL" clId="{E6CEFA4B-F921-4B24-B668-EFC4714C43F3}" dt="2026-08-31T15:00:17.020" v="686" actId="1076"/>
        <pc:sldMkLst>
          <pc:docMk/>
          <pc:sldMk cId="3952488097" sldId="342"/>
        </pc:sldMkLst>
        <pc:spChg chg="mod">
          <ac:chgData name="Emma Hollywood" userId="900af156-f2f8-401c-a54b-182a1894bf04" providerId="ADAL" clId="{E6CEFA4B-F921-4B24-B668-EFC4714C43F3}" dt="2026-08-31T15:00:17.020" v="686" actId="1076"/>
          <ac:spMkLst>
            <pc:docMk/>
            <pc:sldMk cId="3952488097" sldId="342"/>
            <ac:spMk id="10" creationId="{9562CF45-C65C-306F-8B57-4191202987F2}"/>
          </ac:spMkLst>
        </pc:spChg>
        <pc:spChg chg="mod">
          <ac:chgData name="Emma Hollywood" userId="900af156-f2f8-401c-a54b-182a1894bf04" providerId="ADAL" clId="{E6CEFA4B-F921-4B24-B668-EFC4714C43F3}" dt="2026-08-31T15:00:11.085" v="685" actId="1076"/>
          <ac:spMkLst>
            <pc:docMk/>
            <pc:sldMk cId="3952488097" sldId="342"/>
            <ac:spMk id="11" creationId="{B93BDCB9-1EBD-3565-18A1-A2861CD03B2D}"/>
          </ac:spMkLst>
        </pc:spChg>
      </pc:sldChg>
      <pc:sldChg chg="modSp mod">
        <pc:chgData name="Emma Hollywood" userId="900af156-f2f8-401c-a54b-182a1894bf04" providerId="ADAL" clId="{E6CEFA4B-F921-4B24-B668-EFC4714C43F3}" dt="2026-08-31T15:01:38.618" v="692" actId="12"/>
        <pc:sldMkLst>
          <pc:docMk/>
          <pc:sldMk cId="2095935524" sldId="345"/>
        </pc:sldMkLst>
        <pc:spChg chg="mod">
          <ac:chgData name="Emma Hollywood" userId="900af156-f2f8-401c-a54b-182a1894bf04" providerId="ADAL" clId="{E6CEFA4B-F921-4B24-B668-EFC4714C43F3}" dt="2026-08-31T15:01:38.618" v="692" actId="12"/>
          <ac:spMkLst>
            <pc:docMk/>
            <pc:sldMk cId="2095935524" sldId="345"/>
            <ac:spMk id="3" creationId="{3FE93822-3716-EE0F-711F-9242CFAE447B}"/>
          </ac:spMkLst>
        </pc:spChg>
      </pc:sldChg>
    </pc:docChg>
  </pc:docChgLst>
  <pc:docChgLst>
    <pc:chgData name="Alan Marshall" userId="S::amarsha7@ed.ac.uk::72035658-ab0a-4285-9e0d-84020526c945" providerId="AD" clId="Web-{80D68D6F-AFC9-2EAC-EBA8-2EEB9AB8869A}"/>
    <pc:docChg chg="addSld delSld">
      <pc:chgData name="Alan Marshall" userId="S::amarsha7@ed.ac.uk::72035658-ab0a-4285-9e0d-84020526c945" providerId="AD" clId="Web-{80D68D6F-AFC9-2EAC-EBA8-2EEB9AB8869A}" dt="2026-09-02T08:41:12.678" v="2"/>
      <pc:docMkLst>
        <pc:docMk/>
      </pc:docMkLst>
      <pc:sldChg chg="add del">
        <pc:chgData name="Alan Marshall" userId="S::amarsha7@ed.ac.uk::72035658-ab0a-4285-9e0d-84020526c945" providerId="AD" clId="Web-{80D68D6F-AFC9-2EAC-EBA8-2EEB9AB8869A}" dt="2026-09-02T08:41:12.631" v="1"/>
        <pc:sldMkLst>
          <pc:docMk/>
          <pc:sldMk cId="4216031174" sldId="344"/>
        </pc:sldMkLst>
      </pc:sldChg>
      <pc:sldChg chg="add">
        <pc:chgData name="Alan Marshall" userId="S::amarsha7@ed.ac.uk::72035658-ab0a-4285-9e0d-84020526c945" providerId="AD" clId="Web-{80D68D6F-AFC9-2EAC-EBA8-2EEB9AB8869A}" dt="2026-09-02T08:41:12.678" v="2"/>
        <pc:sldMkLst>
          <pc:docMk/>
          <pc:sldMk cId="3503142657" sldId="356"/>
        </pc:sldMkLst>
      </pc:sldChg>
    </pc:docChg>
  </pc:docChgLst>
  <pc:docChgLst>
    <pc:chgData name="Andrea Torres" userId="c56f999e-b2eb-46cc-a2f4-ddd3c2f6c656" providerId="ADAL" clId="{0FD4D1AF-997D-47AC-825D-FD474F60087B}"/>
    <pc:docChg chg="undo custSel modSld">
      <pc:chgData name="Andrea Torres" userId="c56f999e-b2eb-46cc-a2f4-ddd3c2f6c656" providerId="ADAL" clId="{0FD4D1AF-997D-47AC-825D-FD474F60087B}" dt="2026-08-31T13:23:07.722" v="65" actId="20577"/>
      <pc:docMkLst>
        <pc:docMk/>
      </pc:docMkLst>
      <pc:sldChg chg="modSp mod">
        <pc:chgData name="Andrea Torres" userId="c56f999e-b2eb-46cc-a2f4-ddd3c2f6c656" providerId="ADAL" clId="{0FD4D1AF-997D-47AC-825D-FD474F60087B}" dt="2026-08-31T13:22:56.257" v="64" actId="20577"/>
        <pc:sldMkLst>
          <pc:docMk/>
          <pc:sldMk cId="2062733304" sldId="331"/>
        </pc:sldMkLst>
        <pc:spChg chg="mod">
          <ac:chgData name="Andrea Torres" userId="c56f999e-b2eb-46cc-a2f4-ddd3c2f6c656" providerId="ADAL" clId="{0FD4D1AF-997D-47AC-825D-FD474F60087B}" dt="2026-08-31T13:22:56.257" v="64" actId="20577"/>
          <ac:spMkLst>
            <pc:docMk/>
            <pc:sldMk cId="2062733304" sldId="331"/>
            <ac:spMk id="6" creationId="{009DC5B1-61A4-498C-931A-D45D2D165FBE}"/>
          </ac:spMkLst>
        </pc:spChg>
      </pc:sldChg>
      <pc:sldChg chg="delSp modSp mod">
        <pc:chgData name="Andrea Torres" userId="c56f999e-b2eb-46cc-a2f4-ddd3c2f6c656" providerId="ADAL" clId="{0FD4D1AF-997D-47AC-825D-FD474F60087B}" dt="2026-08-31T13:23:07.722" v="65" actId="20577"/>
        <pc:sldMkLst>
          <pc:docMk/>
          <pc:sldMk cId="1677890883" sldId="334"/>
        </pc:sldMkLst>
        <pc:spChg chg="mod">
          <ac:chgData name="Andrea Torres" userId="c56f999e-b2eb-46cc-a2f4-ddd3c2f6c656" providerId="ADAL" clId="{0FD4D1AF-997D-47AC-825D-FD474F60087B}" dt="2026-08-31T13:20:27.179" v="9" actId="20577"/>
          <ac:spMkLst>
            <pc:docMk/>
            <pc:sldMk cId="1677890883" sldId="334"/>
            <ac:spMk id="6" creationId="{3E15250B-3624-4B9D-B3DB-8577FEFED0CE}"/>
          </ac:spMkLst>
        </pc:spChg>
        <pc:spChg chg="mod">
          <ac:chgData name="Andrea Torres" userId="c56f999e-b2eb-46cc-a2f4-ddd3c2f6c656" providerId="ADAL" clId="{0FD4D1AF-997D-47AC-825D-FD474F60087B}" dt="2026-08-31T13:23:07.722" v="65" actId="20577"/>
          <ac:spMkLst>
            <pc:docMk/>
            <pc:sldMk cId="1677890883" sldId="334"/>
            <ac:spMk id="10" creationId="{3B7A3505-DFFF-4184-AD0C-F0FDB5033E5A}"/>
          </ac:spMkLst>
        </pc:spChg>
        <pc:spChg chg="mod">
          <ac:chgData name="Andrea Torres" userId="c56f999e-b2eb-46cc-a2f4-ddd3c2f6c656" providerId="ADAL" clId="{0FD4D1AF-997D-47AC-825D-FD474F60087B}" dt="2026-08-31T13:20:53.841" v="19" actId="122"/>
          <ac:spMkLst>
            <pc:docMk/>
            <pc:sldMk cId="1677890883" sldId="334"/>
            <ac:spMk id="11" creationId="{78999884-4CEB-479D-9BDA-482A8755B7CF}"/>
          </ac:spMkLst>
        </pc:spChg>
      </pc:sldChg>
      <pc:sldChg chg="addSp delSp modSp mod">
        <pc:chgData name="Andrea Torres" userId="c56f999e-b2eb-46cc-a2f4-ddd3c2f6c656" providerId="ADAL" clId="{0FD4D1AF-997D-47AC-825D-FD474F60087B}" dt="2026-08-31T13:22:27.726" v="42" actId="18131"/>
        <pc:sldMkLst>
          <pc:docMk/>
          <pc:sldMk cId="1671725764" sldId="340"/>
        </pc:sldMkLst>
        <pc:spChg chg="mod">
          <ac:chgData name="Andrea Torres" userId="c56f999e-b2eb-46cc-a2f4-ddd3c2f6c656" providerId="ADAL" clId="{0FD4D1AF-997D-47AC-825D-FD474F60087B}" dt="2026-08-31T13:21:13.838" v="27" actId="20577"/>
          <ac:spMkLst>
            <pc:docMk/>
            <pc:sldMk cId="1671725764" sldId="340"/>
            <ac:spMk id="2" creationId="{00000000-0000-0000-0000-000000000000}"/>
          </ac:spMkLst>
        </pc:spChg>
        <pc:picChg chg="add mod modCrop">
          <ac:chgData name="Andrea Torres" userId="c56f999e-b2eb-46cc-a2f4-ddd3c2f6c656" providerId="ADAL" clId="{0FD4D1AF-997D-47AC-825D-FD474F60087B}" dt="2026-08-31T13:22:18.501" v="39" actId="1076"/>
          <ac:picMkLst>
            <pc:docMk/>
            <pc:sldMk cId="1671725764" sldId="340"/>
            <ac:picMk id="5" creationId="{EE98E519-1DB6-5799-4919-903E485AE459}"/>
          </ac:picMkLst>
        </pc:picChg>
        <pc:picChg chg="add mod modCrop">
          <ac:chgData name="Andrea Torres" userId="c56f999e-b2eb-46cc-a2f4-ddd3c2f6c656" providerId="ADAL" clId="{0FD4D1AF-997D-47AC-825D-FD474F60087B}" dt="2026-08-31T13:22:27.726" v="42" actId="18131"/>
          <ac:picMkLst>
            <pc:docMk/>
            <pc:sldMk cId="1671725764" sldId="340"/>
            <ac:picMk id="6" creationId="{24C45D27-52F1-AAE0-A12D-2A08B306C7F6}"/>
          </ac:picMkLst>
        </pc:picChg>
      </pc:sldChg>
      <pc:sldChg chg="modSp mod">
        <pc:chgData name="Andrea Torres" userId="c56f999e-b2eb-46cc-a2f4-ddd3c2f6c656" providerId="ADAL" clId="{0FD4D1AF-997D-47AC-825D-FD474F60087B}" dt="2026-08-31T13:21:36.907" v="29" actId="20577"/>
        <pc:sldMkLst>
          <pc:docMk/>
          <pc:sldMk cId="627023145" sldId="341"/>
        </pc:sldMkLst>
        <pc:graphicFrameChg chg="modGraphic">
          <ac:chgData name="Andrea Torres" userId="c56f999e-b2eb-46cc-a2f4-ddd3c2f6c656" providerId="ADAL" clId="{0FD4D1AF-997D-47AC-825D-FD474F60087B}" dt="2026-08-31T13:21:36.907" v="29" actId="20577"/>
          <ac:graphicFrameMkLst>
            <pc:docMk/>
            <pc:sldMk cId="627023145" sldId="341"/>
            <ac:graphicFrameMk id="6" creationId="{2BAD6318-0631-41A8-A4DE-08C01D3153C9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4E81A4-E5B4-4757-B9B9-98CCC4392A1A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BDBBCA-EE39-484F-850E-0B7BDF6E24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006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5f391192_0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Introductions – who you are, which institution you're from, role in SGSSS</a:t>
            </a:r>
          </a:p>
        </p:txBody>
      </p:sp>
      <p:sp>
        <p:nvSpPr>
          <p:cNvPr id="3" name="Slide Image Placeholder 2"/>
          <p:cNvSpPr>
            <a:spLocks noGrp="1" noRot="1" noChangeAspect="1"/>
          </p:cNvSpPr>
          <p:nvPr>
            <p:ph type="sldImg"/>
          </p:nvPr>
        </p:nvSpPr>
        <p:spPr>
          <a:xfrm>
            <a:off x="1227138" y="763588"/>
            <a:ext cx="4357687" cy="2451100"/>
          </a:xfr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37CD3-69D2-4DDA-AD29-2D9C8C7B07C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984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37CD3-69D2-4DDA-AD29-2D9C8C7B07C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01042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37CD3-69D2-4DDA-AD29-2D9C8C7B07C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66804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BDBBCA-EE39-484F-850E-0B7BDF6E243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387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634038" y="2032000"/>
            <a:ext cx="18078451" cy="1016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f391192_057:notes"/>
          <p:cNvSpPr txBox="1">
            <a:spLocks noGrp="1"/>
          </p:cNvSpPr>
          <p:nvPr>
            <p:ph type="body" idx="1"/>
          </p:nvPr>
        </p:nvSpPr>
        <p:spPr>
          <a:xfrm>
            <a:off x="681038" y="12880073"/>
            <a:ext cx="5448300" cy="12202176"/>
          </a:xfrm>
          <a:prstGeom prst="rect">
            <a:avLst/>
          </a:prstGeom>
        </p:spPr>
        <p:txBody>
          <a:bodyPr spcFirstLastPara="1" wrap="square" lIns="150001" tIns="150001" rIns="150001" bIns="150001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8584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37CD3-69D2-4DDA-AD29-2D9C8C7B07C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1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37CD3-69D2-4DDA-AD29-2D9C8C7B07C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6845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37CD3-69D2-4DDA-AD29-2D9C8C7B07C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013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37CD3-69D2-4DDA-AD29-2D9C8C7B07C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0779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37CD3-69D2-4DDA-AD29-2D9C8C7B07C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1749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37CD3-69D2-4DDA-AD29-2D9C8C7B07C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3233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BDBBCA-EE39-484F-850E-0B7BDF6E243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8824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CD0-442B-4B42-B5E6-6BF074CE331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2092-B935-4459-B762-7DD9848AEE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099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CD0-442B-4B42-B5E6-6BF074CE331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2092-B935-4459-B762-7DD9848AEE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725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CD0-442B-4B42-B5E6-6BF074CE331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2092-B935-4459-B762-7DD9848AEE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381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half">
  <p:cSld name="Title only half">
    <p:bg>
      <p:bgPr>
        <a:solidFill>
          <a:srgbClr val="EDF2F6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/>
          <p:nvPr/>
        </p:nvSpPr>
        <p:spPr>
          <a:xfrm>
            <a:off x="0" y="-65"/>
            <a:ext cx="6104000" cy="6858000"/>
          </a:xfrm>
          <a:prstGeom prst="rect">
            <a:avLst/>
          </a:prstGeom>
          <a:solidFill>
            <a:srgbClr val="073B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911"/>
          </a:p>
        </p:txBody>
      </p:sp>
      <p:sp>
        <p:nvSpPr>
          <p:cNvPr id="57" name="Google Shape;57;p10"/>
          <p:cNvSpPr txBox="1">
            <a:spLocks noGrp="1"/>
          </p:cNvSpPr>
          <p:nvPr>
            <p:ph type="title"/>
          </p:nvPr>
        </p:nvSpPr>
        <p:spPr>
          <a:xfrm>
            <a:off x="1107287" y="334580"/>
            <a:ext cx="4302400" cy="11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0"/>
          <p:cNvSpPr/>
          <p:nvPr/>
        </p:nvSpPr>
        <p:spPr>
          <a:xfrm>
            <a:off x="714663" y="334580"/>
            <a:ext cx="72400" cy="900800"/>
          </a:xfrm>
          <a:prstGeom prst="rect">
            <a:avLst/>
          </a:prstGeom>
          <a:solidFill>
            <a:srgbClr val="BE62A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911">
              <a:solidFill>
                <a:srgbClr val="BE62AB"/>
              </a:solidFill>
            </a:endParaRPr>
          </a:p>
        </p:txBody>
      </p:sp>
      <p:sp>
        <p:nvSpPr>
          <p:cNvPr id="59" name="Google Shape;59;p10"/>
          <p:cNvSpPr/>
          <p:nvPr/>
        </p:nvSpPr>
        <p:spPr>
          <a:xfrm>
            <a:off x="12119600" y="0"/>
            <a:ext cx="72400" cy="6858000"/>
          </a:xfrm>
          <a:prstGeom prst="rect">
            <a:avLst/>
          </a:prstGeom>
          <a:solidFill>
            <a:srgbClr val="BE62A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911"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BE62AB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14360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12192000" cy="4994400"/>
          </a:xfrm>
          <a:prstGeom prst="rect">
            <a:avLst/>
          </a:prstGeom>
          <a:solidFill>
            <a:srgbClr val="073B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911"/>
          </a:p>
        </p:txBody>
      </p:sp>
      <p:sp>
        <p:nvSpPr>
          <p:cNvPr id="11" name="Google Shape;11;p2"/>
          <p:cNvSpPr/>
          <p:nvPr/>
        </p:nvSpPr>
        <p:spPr>
          <a:xfrm>
            <a:off x="772000" y="2560600"/>
            <a:ext cx="72400" cy="158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911">
              <a:solidFill>
                <a:srgbClr val="FFFFFF"/>
              </a:solidFill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914400" y="2554167"/>
            <a:ext cx="7216400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86" y="5851109"/>
            <a:ext cx="758341" cy="747784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435674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1125900" y="334580"/>
            <a:ext cx="4302400" cy="9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1125900" y="2115100"/>
            <a:ext cx="7962000" cy="41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49" lvl="0" indent="-457162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▪"/>
              <a:defRPr/>
            </a:lvl1pPr>
            <a:lvl2pPr marL="1219096" lvl="1" indent="-457162">
              <a:spcBef>
                <a:spcPts val="0"/>
              </a:spcBef>
              <a:spcAft>
                <a:spcPts val="0"/>
              </a:spcAft>
              <a:buSzPts val="1800"/>
              <a:buChar char="▫"/>
              <a:defRPr/>
            </a:lvl2pPr>
            <a:lvl3pPr marL="1828645" lvl="2" indent="-457162">
              <a:spcBef>
                <a:spcPts val="0"/>
              </a:spcBef>
              <a:spcAft>
                <a:spcPts val="0"/>
              </a:spcAft>
              <a:buSzPts val="1800"/>
              <a:buChar char="▸"/>
              <a:defRPr/>
            </a:lvl3pPr>
            <a:lvl4pPr marL="2438194" lvl="3" indent="-457162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4pPr>
            <a:lvl5pPr marL="3047741" lvl="4" indent="-457162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5pPr>
            <a:lvl6pPr marL="3657290" lvl="5" indent="-457162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6pPr>
            <a:lvl7pPr marL="4266839" lvl="6" indent="-457162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7pPr>
            <a:lvl8pPr marL="4876386" lvl="7" indent="-457162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8pPr>
            <a:lvl9pPr marL="5485935" lvl="8" indent="-457162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706853" y="334580"/>
            <a:ext cx="72400" cy="900800"/>
          </a:xfrm>
          <a:prstGeom prst="rect">
            <a:avLst/>
          </a:prstGeom>
          <a:solidFill>
            <a:srgbClr val="BE62A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911"/>
          </a:p>
        </p:txBody>
      </p:sp>
      <p:sp>
        <p:nvSpPr>
          <p:cNvPr id="28" name="Google Shape;28;p5"/>
          <p:cNvSpPr/>
          <p:nvPr/>
        </p:nvSpPr>
        <p:spPr>
          <a:xfrm>
            <a:off x="12127893" y="0"/>
            <a:ext cx="72400" cy="6858000"/>
          </a:xfrm>
          <a:prstGeom prst="rect">
            <a:avLst/>
          </a:prstGeom>
          <a:solidFill>
            <a:srgbClr val="BE62A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911"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33584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FFFFF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/>
          <p:nvPr/>
        </p:nvSpPr>
        <p:spPr>
          <a:xfrm>
            <a:off x="12119600" y="0"/>
            <a:ext cx="72400" cy="6858000"/>
          </a:xfrm>
          <a:prstGeom prst="rect">
            <a:avLst/>
          </a:prstGeom>
          <a:solidFill>
            <a:srgbClr val="BE62A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911"/>
          </a:p>
        </p:txBody>
      </p:sp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3519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1125900" y="51045"/>
            <a:ext cx="4302400" cy="9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1125900" y="2112933"/>
            <a:ext cx="4356400" cy="42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49" lvl="0" indent="-457162"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1pPr>
            <a:lvl2pPr marL="1219096" lvl="1" indent="-457162">
              <a:spcBef>
                <a:spcPts val="0"/>
              </a:spcBef>
              <a:spcAft>
                <a:spcPts val="0"/>
              </a:spcAft>
              <a:buSzPts val="1800"/>
              <a:buChar char="▫"/>
              <a:defRPr/>
            </a:lvl2pPr>
            <a:lvl3pPr marL="1828645" lvl="2" indent="-457162">
              <a:spcBef>
                <a:spcPts val="0"/>
              </a:spcBef>
              <a:spcAft>
                <a:spcPts val="0"/>
              </a:spcAft>
              <a:buSzPts val="1800"/>
              <a:buChar char="▸"/>
              <a:defRPr/>
            </a:lvl3pPr>
            <a:lvl4pPr marL="2438194" lvl="3" indent="-457162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4pPr>
            <a:lvl5pPr marL="3047741" lvl="4" indent="-457162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5pPr>
            <a:lvl6pPr marL="3657290" lvl="5" indent="-457162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6pPr>
            <a:lvl7pPr marL="4266839" lvl="6" indent="-457162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7pPr>
            <a:lvl8pPr marL="4876386" lvl="7" indent="-457162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8pPr>
            <a:lvl9pPr marL="5485935" lvl="8" indent="-457162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2"/>
          </p:nvPr>
        </p:nvSpPr>
        <p:spPr>
          <a:xfrm>
            <a:off x="5744664" y="2112933"/>
            <a:ext cx="4356400" cy="42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49" lvl="0" indent="-457162"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1pPr>
            <a:lvl2pPr marL="1219096" lvl="1" indent="-457162">
              <a:spcBef>
                <a:spcPts val="0"/>
              </a:spcBef>
              <a:spcAft>
                <a:spcPts val="0"/>
              </a:spcAft>
              <a:buSzPts val="1800"/>
              <a:buChar char="▫"/>
              <a:defRPr/>
            </a:lvl2pPr>
            <a:lvl3pPr marL="1828645" lvl="2" indent="-457162">
              <a:spcBef>
                <a:spcPts val="0"/>
              </a:spcBef>
              <a:spcAft>
                <a:spcPts val="0"/>
              </a:spcAft>
              <a:buSzPts val="1800"/>
              <a:buChar char="▸"/>
              <a:defRPr/>
            </a:lvl3pPr>
            <a:lvl4pPr marL="2438194" lvl="3" indent="-457162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4pPr>
            <a:lvl5pPr marL="3047741" lvl="4" indent="-457162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5pPr>
            <a:lvl6pPr marL="3657290" lvl="5" indent="-457162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6pPr>
            <a:lvl7pPr marL="4266839" lvl="6" indent="-457162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7pPr>
            <a:lvl8pPr marL="4876386" lvl="7" indent="-457162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8pPr>
            <a:lvl9pPr marL="5485935" lvl="8" indent="-457162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/>
          <p:nvPr/>
        </p:nvSpPr>
        <p:spPr>
          <a:xfrm>
            <a:off x="12119600" y="0"/>
            <a:ext cx="72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911"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9" name="Google Shape;27;p5"/>
          <p:cNvSpPr/>
          <p:nvPr userDrawn="1"/>
        </p:nvSpPr>
        <p:spPr>
          <a:xfrm>
            <a:off x="706853" y="334580"/>
            <a:ext cx="72400" cy="90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911"/>
          </a:p>
        </p:txBody>
      </p:sp>
    </p:spTree>
    <p:extLst>
      <p:ext uri="{BB962C8B-B14F-4D97-AF65-F5344CB8AC3E}">
        <p14:creationId xmlns:p14="http://schemas.microsoft.com/office/powerpoint/2010/main" val="100981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6678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5"/>
            <a:ext cx="4937760" cy="161095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161095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8E61A-FCF1-4FBC-98FD-DD3161504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4976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half">
  <p:cSld name="Title only half">
    <p:bg>
      <p:bgPr>
        <a:solidFill>
          <a:srgbClr val="EDF2F6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/>
          <p:nvPr/>
        </p:nvSpPr>
        <p:spPr>
          <a:xfrm>
            <a:off x="0" y="-65"/>
            <a:ext cx="6104000" cy="6858000"/>
          </a:xfrm>
          <a:prstGeom prst="rect">
            <a:avLst/>
          </a:prstGeom>
          <a:solidFill>
            <a:srgbClr val="073B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911"/>
          </a:p>
        </p:txBody>
      </p:sp>
      <p:sp>
        <p:nvSpPr>
          <p:cNvPr id="57" name="Google Shape;57;p10"/>
          <p:cNvSpPr txBox="1">
            <a:spLocks noGrp="1"/>
          </p:cNvSpPr>
          <p:nvPr>
            <p:ph type="title"/>
          </p:nvPr>
        </p:nvSpPr>
        <p:spPr>
          <a:xfrm>
            <a:off x="1107287" y="334580"/>
            <a:ext cx="4302400" cy="11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0"/>
          <p:cNvSpPr/>
          <p:nvPr/>
        </p:nvSpPr>
        <p:spPr>
          <a:xfrm>
            <a:off x="714663" y="334580"/>
            <a:ext cx="72400" cy="900800"/>
          </a:xfrm>
          <a:prstGeom prst="rect">
            <a:avLst/>
          </a:prstGeom>
          <a:solidFill>
            <a:srgbClr val="BE62A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911">
              <a:solidFill>
                <a:srgbClr val="BE62AB"/>
              </a:solidFill>
            </a:endParaRPr>
          </a:p>
        </p:txBody>
      </p:sp>
      <p:sp>
        <p:nvSpPr>
          <p:cNvPr id="59" name="Google Shape;59;p10"/>
          <p:cNvSpPr/>
          <p:nvPr/>
        </p:nvSpPr>
        <p:spPr>
          <a:xfrm>
            <a:off x="12119600" y="0"/>
            <a:ext cx="72400" cy="6858000"/>
          </a:xfrm>
          <a:prstGeom prst="rect">
            <a:avLst/>
          </a:prstGeom>
          <a:solidFill>
            <a:srgbClr val="BE62A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911"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BE62AB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8969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CD0-442B-4B42-B5E6-6BF074CE331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2092-B935-4459-B762-7DD9848AEE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508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CD0-442B-4B42-B5E6-6BF074CE331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2092-B935-4459-B762-7DD9848AEE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528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CD0-442B-4B42-B5E6-6BF074CE331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2092-B935-4459-B762-7DD9848AEE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369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CD0-442B-4B42-B5E6-6BF074CE331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2092-B935-4459-B762-7DD9848AEE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314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CD0-442B-4B42-B5E6-6BF074CE331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2092-B935-4459-B762-7DD9848AEE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179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CD0-442B-4B42-B5E6-6BF074CE331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2092-B935-4459-B762-7DD9848AEE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7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CD0-442B-4B42-B5E6-6BF074CE331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2092-B935-4459-B762-7DD9848AEE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07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CD0-442B-4B42-B5E6-6BF074CE331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2092-B935-4459-B762-7DD9848AEE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922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A6CD0-442B-4B42-B5E6-6BF074CE331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42092-B935-4459-B762-7DD9848AEE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172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70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DF2F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25900" y="563333"/>
            <a:ext cx="43024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5064" y="2115101"/>
            <a:ext cx="812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68" lvl="0" indent="-380968">
              <a:buChar char="•"/>
            </a:pPr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600" b="1">
                <a:solidFill>
                  <a:srgbClr val="BE62A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tillium Web"/>
              </a:defRPr>
            </a:lvl1pPr>
            <a:lvl2pPr lvl="1" algn="r">
              <a:buNone/>
              <a:defRPr sz="16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r">
              <a:buNone/>
              <a:defRPr sz="16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r">
              <a:buNone/>
              <a:defRPr sz="16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r">
              <a:buNone/>
              <a:defRPr sz="16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r">
              <a:buNone/>
              <a:defRPr sz="16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r">
              <a:buNone/>
              <a:defRPr sz="16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r">
              <a:buNone/>
              <a:defRPr sz="16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r">
              <a:buNone/>
              <a:defRPr sz="16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271" y="273204"/>
            <a:ext cx="758341" cy="747784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809898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9" r:id="rId2"/>
    <p:sldLayoutId id="2147483690" r:id="rId3"/>
    <p:sldLayoutId id="2147483692" r:id="rId4"/>
    <p:sldLayoutId id="2147483693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 b="1" i="0" u="none" strike="noStrike" cap="none" dirty="0">
          <a:solidFill>
            <a:srgbClr val="073B59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152387" marR="0" lvl="0" indent="0" algn="l" rtl="0">
        <a:lnSpc>
          <a:spcPct val="100000"/>
        </a:lnSpc>
        <a:spcBef>
          <a:spcPts val="0"/>
        </a:spcBef>
        <a:spcAft>
          <a:spcPts val="0"/>
        </a:spcAft>
        <a:buClr>
          <a:srgbClr val="BE62AB"/>
        </a:buClr>
        <a:buSzPct val="75000"/>
        <a:buFont typeface="Arial" panose="020B0604020202020204" pitchFamily="34" charset="0"/>
        <a:buNone/>
        <a:defRPr sz="2400" b="0" i="0" u="none" strike="noStrike" cap="none" dirty="0">
          <a:solidFill>
            <a:srgbClr val="073B59"/>
          </a:solidFill>
          <a:latin typeface="+mn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killsdevelopmentscotland.co.uk/skills-for-a-changing-world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gsss.ac.uk/studentships/supervisoreligibility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gsss.ac.uk/research-in-practice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982401"/>
            <a:ext cx="12192000" cy="19139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911"/>
          </a:p>
        </p:txBody>
      </p:sp>
      <p:sp>
        <p:nvSpPr>
          <p:cNvPr id="79" name="Google Shape;79;p15"/>
          <p:cNvSpPr txBox="1">
            <a:spLocks noGrp="1"/>
          </p:cNvSpPr>
          <p:nvPr>
            <p:ph type="ctrTitle"/>
          </p:nvPr>
        </p:nvSpPr>
        <p:spPr>
          <a:xfrm>
            <a:off x="925995" y="2184754"/>
            <a:ext cx="9828696" cy="154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101591"/>
            <a:r>
              <a:rPr lang="en-US" sz="4400" b="1" spc="-5" dirty="0">
                <a:solidFill>
                  <a:srgbClr val="FBF9F6"/>
                </a:solidFill>
              </a:rPr>
              <a:t>Supervisor-led</a:t>
            </a:r>
            <a:r>
              <a:rPr lang="en-US" sz="4400" b="1" spc="-45" dirty="0">
                <a:solidFill>
                  <a:srgbClr val="FBF9F6"/>
                </a:solidFill>
              </a:rPr>
              <a:t> </a:t>
            </a:r>
            <a:r>
              <a:rPr lang="en-US" sz="4400" b="1" spc="-5" dirty="0">
                <a:solidFill>
                  <a:srgbClr val="FBF9F6"/>
                </a:solidFill>
              </a:rPr>
              <a:t>Studentships</a:t>
            </a:r>
            <a:r>
              <a:rPr lang="en-US" sz="4400" b="1" spc="-20" dirty="0">
                <a:solidFill>
                  <a:srgbClr val="FBF9F6"/>
                </a:solidFill>
              </a:rPr>
              <a:t> </a:t>
            </a:r>
            <a:r>
              <a:rPr lang="en-US" sz="4400" b="1" dirty="0">
                <a:solidFill>
                  <a:srgbClr val="FBF9F6"/>
                </a:solidFill>
              </a:rPr>
              <a:t>Q&amp;A</a:t>
            </a:r>
            <a:br>
              <a:rPr lang="en-US" sz="4400" dirty="0">
                <a:solidFill>
                  <a:srgbClr val="FBF9F6"/>
                </a:solidFill>
              </a:rPr>
            </a:br>
            <a:r>
              <a:rPr lang="en-US" sz="3600" dirty="0">
                <a:solidFill>
                  <a:srgbClr val="FBF9F6"/>
                </a:solidFill>
              </a:rPr>
              <a:t>Skills Development Scotland (SDS) Competition</a:t>
            </a:r>
            <a:endParaRPr lang="en-US" sz="4267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629" y="5351095"/>
            <a:ext cx="3024712" cy="10654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66073" y="5610219"/>
            <a:ext cx="3024712" cy="7695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78429" y="682177"/>
            <a:ext cx="90732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Supporting, delivering and facilitating high quality opportunities and training by engaging with students, staff and partners to positively impact the social science community in Scotland</a:t>
            </a:r>
            <a:r>
              <a:rPr lang="en-GB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  </a:t>
            </a:r>
          </a:p>
        </p:txBody>
      </p:sp>
      <p:pic>
        <p:nvPicPr>
          <p:cNvPr id="7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4C240980-7D4D-4083-B8F4-7814A27056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762" y="5509285"/>
            <a:ext cx="3408476" cy="870444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5EF3250-62E0-40CB-A83B-777425B38D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429" y="576821"/>
            <a:ext cx="1248000" cy="1226376"/>
          </a:xfrm>
          <a:prstGeom prst="rect">
            <a:avLst/>
          </a:prstGeom>
        </p:spPr>
      </p:pic>
      <p:sp>
        <p:nvSpPr>
          <p:cNvPr id="9" name="object 14">
            <a:extLst>
              <a:ext uri="{FF2B5EF4-FFF2-40B4-BE49-F238E27FC236}">
                <a16:creationId xmlns:a16="http://schemas.microsoft.com/office/drawing/2014/main" id="{C1BDD839-DC05-4CB9-96E4-A28B07BD3235}"/>
              </a:ext>
            </a:extLst>
          </p:cNvPr>
          <p:cNvSpPr txBox="1"/>
          <p:nvPr/>
        </p:nvSpPr>
        <p:spPr>
          <a:xfrm>
            <a:off x="1254429" y="3836511"/>
            <a:ext cx="10036406" cy="641842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 marR="5080" indent="-1270" algn="ctr">
              <a:spcBef>
                <a:spcPts val="105"/>
              </a:spcBef>
            </a:pPr>
            <a:r>
              <a:rPr lang="en-GB" sz="2000" i="1" spc="-15" dirty="0">
                <a:solidFill>
                  <a:srgbClr val="FBF9F6"/>
                </a:solidFill>
                <a:latin typeface="Calibri"/>
                <a:cs typeface="Calibri"/>
              </a:rPr>
              <a:t>From SGSSS: </a:t>
            </a:r>
            <a:r>
              <a:rPr sz="2000" i="1" spc="-15" dirty="0">
                <a:solidFill>
                  <a:srgbClr val="FBF9F6"/>
                </a:solidFill>
                <a:latin typeface="Calibri"/>
                <a:cs typeface="Calibri"/>
              </a:rPr>
              <a:t>Professor </a:t>
            </a:r>
            <a:r>
              <a:rPr lang="en-GB" sz="2000" i="1" spc="-15" dirty="0">
                <a:solidFill>
                  <a:srgbClr val="FBF9F6"/>
                </a:solidFill>
                <a:latin typeface="Calibri"/>
                <a:cs typeface="Calibri"/>
              </a:rPr>
              <a:t>Alan Marshall (Deputy Director)</a:t>
            </a:r>
          </a:p>
          <a:p>
            <a:pPr marL="12700" marR="5080" indent="-1270" algn="ctr">
              <a:spcBef>
                <a:spcPts val="105"/>
              </a:spcBef>
            </a:pPr>
            <a:r>
              <a:rPr lang="en-GB" sz="2000" i="1" spc="-15" dirty="0">
                <a:solidFill>
                  <a:srgbClr val="FBF9F6"/>
                </a:solidFill>
                <a:latin typeface="Calibri"/>
                <a:cs typeface="Calibri"/>
              </a:rPr>
              <a:t>From Skills Development Scotland: </a:t>
            </a:r>
            <a:r>
              <a:rPr lang="en-GB" sz="2000" i="1" spc="-20" dirty="0">
                <a:solidFill>
                  <a:srgbClr val="FBF9F6"/>
                </a:solidFill>
                <a:latin typeface="Calibri"/>
                <a:cs typeface="Calibri"/>
              </a:rPr>
              <a:t>Dr Emma Hollywood and Dr Emma Parry</a:t>
            </a:r>
            <a:endParaRPr lang="en-GB"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449599" y="1248979"/>
            <a:ext cx="4988713" cy="1143200"/>
          </a:xfrm>
        </p:spPr>
        <p:txBody>
          <a:bodyPr/>
          <a:lstStyle/>
          <a:p>
            <a:pPr algn="r"/>
            <a:r>
              <a:rPr lang="en-GB" sz="6600" dirty="0">
                <a:solidFill>
                  <a:srgbClr val="1B9D8E"/>
                </a:solidFill>
                <a:latin typeface="Calibri"/>
                <a:ea typeface="Inter Medium Italic" panose="02000503000000020004" pitchFamily="2" charset="0"/>
                <a:cs typeface="Calibri"/>
              </a:rPr>
              <a:t>Skills Development Scotland </a:t>
            </a:r>
            <a:endParaRPr lang="en-GB" sz="6600" dirty="0">
              <a:solidFill>
                <a:srgbClr val="1B9D8E"/>
              </a:solidFill>
              <a:latin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9DC5B1-61A4-498C-931A-D45D2D165FBE}"/>
              </a:ext>
            </a:extLst>
          </p:cNvPr>
          <p:cNvSpPr txBox="1"/>
          <p:nvPr/>
        </p:nvSpPr>
        <p:spPr>
          <a:xfrm>
            <a:off x="7817213" y="4292347"/>
            <a:ext cx="3703395" cy="1595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" algn="r">
              <a:spcBef>
                <a:spcPts val="125"/>
              </a:spcBef>
            </a:pPr>
            <a:r>
              <a:rPr lang="en-GB" sz="3200" dirty="0">
                <a:solidFill>
                  <a:srgbClr val="1B9D8E"/>
                </a:solidFill>
                <a:latin typeface="Calibri"/>
                <a:cs typeface="Calibri"/>
              </a:rPr>
              <a:t>Dr Emma Hollywood</a:t>
            </a:r>
          </a:p>
          <a:p>
            <a:pPr marL="1270" algn="r">
              <a:spcBef>
                <a:spcPts val="125"/>
              </a:spcBef>
            </a:pPr>
            <a:r>
              <a:rPr lang="en-GB" sz="3200" dirty="0">
                <a:solidFill>
                  <a:srgbClr val="1B9D8E"/>
                </a:solidFill>
                <a:cs typeface="Calibri"/>
              </a:rPr>
              <a:t>Dr Emma Parry</a:t>
            </a:r>
          </a:p>
          <a:p>
            <a:pPr marL="1270" algn="r">
              <a:lnSpc>
                <a:spcPct val="100000"/>
              </a:lnSpc>
              <a:spcBef>
                <a:spcPts val="125"/>
              </a:spcBef>
            </a:pPr>
            <a:endParaRPr lang="en-GB" sz="3200" dirty="0">
              <a:solidFill>
                <a:srgbClr val="1B9D8E"/>
              </a:solidFill>
              <a:latin typeface="Calibri"/>
              <a:cs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A28B1E-2CA3-4F7A-88B3-03197E2079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03" y="2019215"/>
            <a:ext cx="3703395" cy="219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733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899" y="334580"/>
            <a:ext cx="7885097" cy="1171634"/>
          </a:xfrm>
        </p:spPr>
        <p:txBody>
          <a:bodyPr/>
          <a:lstStyle/>
          <a:p>
            <a:r>
              <a:rPr lang="en-US" spc="-10" dirty="0"/>
              <a:t>SDS Collaborative PhD </a:t>
            </a:r>
            <a:r>
              <a:rPr lang="en-US" spc="-10" dirty="0" err="1"/>
              <a:t>Programme</a:t>
            </a:r>
            <a:br>
              <a:rPr lang="en-US" spc="-5" dirty="0"/>
            </a:br>
            <a:br>
              <a:rPr lang="en-GB" sz="2400" spc="-20" dirty="0">
                <a:solidFill>
                  <a:srgbClr val="1B9D8E"/>
                </a:solidFill>
                <a:latin typeface="Calibri"/>
                <a:cs typeface="Calibri"/>
              </a:rPr>
            </a:br>
            <a:br>
              <a:rPr lang="en-GB" sz="2400" dirty="0">
                <a:latin typeface="Calibri"/>
                <a:cs typeface="Calibri"/>
              </a:rPr>
            </a:br>
            <a:endParaRPr lang="en-GB" dirty="0">
              <a:solidFill>
                <a:srgbClr val="1B9D8E"/>
              </a:solidFill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3E15250B-3624-4B9D-B3DB-8577FEFED0CE}"/>
              </a:ext>
            </a:extLst>
          </p:cNvPr>
          <p:cNvSpPr txBox="1"/>
          <p:nvPr/>
        </p:nvSpPr>
        <p:spPr>
          <a:xfrm>
            <a:off x="589921" y="1668437"/>
            <a:ext cx="5308186" cy="4753224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lang="en-GB" sz="2400" b="1" spc="-5" dirty="0">
                <a:solidFill>
                  <a:schemeClr val="bg2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How</a:t>
            </a:r>
            <a:r>
              <a:rPr lang="en-GB" sz="2400" b="1" spc="-25" dirty="0">
                <a:solidFill>
                  <a:schemeClr val="bg2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lang="en-GB" sz="2400" b="1" dirty="0">
                <a:solidFill>
                  <a:schemeClr val="bg2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it</a:t>
            </a:r>
            <a:r>
              <a:rPr lang="en-GB" sz="2400" b="1" spc="-25" dirty="0">
                <a:solidFill>
                  <a:schemeClr val="bg2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lang="en-GB" sz="2400" b="1" spc="-5" dirty="0">
                <a:solidFill>
                  <a:schemeClr val="bg2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works</a:t>
            </a:r>
            <a:endParaRPr lang="en-GB" sz="2400" dirty="0">
              <a:solidFill>
                <a:schemeClr val="bg2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spcBef>
                <a:spcPts val="600"/>
              </a:spcBef>
              <a:buClr>
                <a:srgbClr val="A8218E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GB" sz="2400" spc="-5" dirty="0">
                <a:solidFill>
                  <a:srgbClr val="001C00"/>
                </a:solidFill>
                <a:latin typeface="Calibri"/>
                <a:cs typeface="Calibri"/>
              </a:rPr>
              <a:t>SDS identifies topics that will contribute to our </a:t>
            </a:r>
            <a:r>
              <a:rPr lang="en-GB" sz="2400" spc="-5" dirty="0">
                <a:solidFill>
                  <a:srgbClr val="001C00"/>
                </a:solidFill>
                <a:latin typeface="Calibri"/>
                <a:cs typeface="Calibri"/>
                <a:hlinkClick r:id="rId3"/>
              </a:rPr>
              <a:t>strategic objectives</a:t>
            </a:r>
            <a:endParaRPr lang="en-GB" sz="2400" spc="-5" dirty="0">
              <a:solidFill>
                <a:srgbClr val="001C00"/>
              </a:solidFill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spcBef>
                <a:spcPts val="600"/>
              </a:spcBef>
              <a:buClr>
                <a:srgbClr val="A8218E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GB" sz="2400" spc="-5" dirty="0">
                <a:solidFill>
                  <a:srgbClr val="001C00"/>
                </a:solidFill>
                <a:latin typeface="Calibri"/>
                <a:cs typeface="Calibri"/>
              </a:rPr>
              <a:t>SDS</a:t>
            </a:r>
            <a:r>
              <a:rPr lang="en-GB" sz="2400" spc="20" dirty="0">
                <a:solidFill>
                  <a:srgbClr val="001C00"/>
                </a:solidFill>
                <a:latin typeface="Calibri"/>
                <a:cs typeface="Calibri"/>
              </a:rPr>
              <a:t> </a:t>
            </a:r>
            <a:r>
              <a:rPr lang="en-GB" sz="2400" spc="-5" dirty="0">
                <a:solidFill>
                  <a:srgbClr val="001C00"/>
                </a:solidFill>
                <a:latin typeface="Calibri"/>
                <a:cs typeface="Calibri"/>
              </a:rPr>
              <a:t>works closely</a:t>
            </a:r>
            <a:r>
              <a:rPr lang="en-GB" sz="2400" dirty="0">
                <a:solidFill>
                  <a:srgbClr val="001C00"/>
                </a:solidFill>
                <a:latin typeface="Calibri"/>
                <a:cs typeface="Calibri"/>
              </a:rPr>
              <a:t> </a:t>
            </a:r>
            <a:r>
              <a:rPr lang="en-GB" sz="2400" spc="-5" dirty="0">
                <a:solidFill>
                  <a:srgbClr val="001C00"/>
                </a:solidFill>
                <a:latin typeface="Calibri"/>
                <a:cs typeface="Calibri"/>
              </a:rPr>
              <a:t>with</a:t>
            </a:r>
            <a:r>
              <a:rPr lang="en-GB" sz="2400" spc="10" dirty="0">
                <a:solidFill>
                  <a:srgbClr val="001C00"/>
                </a:solidFill>
                <a:latin typeface="Calibri"/>
                <a:cs typeface="Calibri"/>
              </a:rPr>
              <a:t> </a:t>
            </a:r>
            <a:r>
              <a:rPr lang="en-GB" sz="2400" spc="-5" dirty="0">
                <a:solidFill>
                  <a:srgbClr val="001C00"/>
                </a:solidFill>
                <a:latin typeface="Calibri"/>
                <a:cs typeface="Calibri"/>
              </a:rPr>
              <a:t>the</a:t>
            </a:r>
            <a:r>
              <a:rPr lang="en-GB" sz="2400" dirty="0">
                <a:solidFill>
                  <a:srgbClr val="001C00"/>
                </a:solidFill>
                <a:latin typeface="Calibri"/>
                <a:cs typeface="Calibri"/>
              </a:rPr>
              <a:t> </a:t>
            </a:r>
            <a:r>
              <a:rPr lang="en-GB" sz="2400" spc="-5" dirty="0">
                <a:solidFill>
                  <a:srgbClr val="001C00"/>
                </a:solidFill>
                <a:latin typeface="Calibri"/>
                <a:cs typeface="Calibri"/>
              </a:rPr>
              <a:t>academic supervisors </a:t>
            </a:r>
            <a:r>
              <a:rPr lang="en-GB" sz="2400" dirty="0">
                <a:solidFill>
                  <a:srgbClr val="001C00"/>
                </a:solidFill>
                <a:latin typeface="Calibri"/>
                <a:cs typeface="Calibri"/>
              </a:rPr>
              <a:t>and </a:t>
            </a:r>
            <a:r>
              <a:rPr lang="en-GB" sz="2400" spc="-5" dirty="0">
                <a:solidFill>
                  <a:srgbClr val="001C00"/>
                </a:solidFill>
                <a:latin typeface="Calibri"/>
                <a:cs typeface="Calibri"/>
              </a:rPr>
              <a:t>the student </a:t>
            </a:r>
            <a:r>
              <a:rPr lang="en-GB" sz="2400" spc="-395" dirty="0">
                <a:solidFill>
                  <a:srgbClr val="001C00"/>
                </a:solidFill>
                <a:latin typeface="Calibri"/>
                <a:cs typeface="Calibri"/>
              </a:rPr>
              <a:t> </a:t>
            </a:r>
            <a:r>
              <a:rPr lang="en-GB" sz="2400" spc="-5" dirty="0">
                <a:solidFill>
                  <a:srgbClr val="001C00"/>
                </a:solidFill>
                <a:latin typeface="Calibri"/>
                <a:cs typeface="Calibri"/>
              </a:rPr>
              <a:t>to</a:t>
            </a:r>
            <a:r>
              <a:rPr lang="en-GB" sz="2400" spc="5" dirty="0">
                <a:solidFill>
                  <a:srgbClr val="001C00"/>
                </a:solidFill>
                <a:latin typeface="Calibri"/>
                <a:cs typeface="Calibri"/>
              </a:rPr>
              <a:t> </a:t>
            </a:r>
            <a:r>
              <a:rPr lang="en-GB" sz="2400" dirty="0">
                <a:solidFill>
                  <a:srgbClr val="001C00"/>
                </a:solidFill>
                <a:latin typeface="Calibri"/>
                <a:cs typeface="Calibri"/>
              </a:rPr>
              <a:t>support</a:t>
            </a:r>
            <a:r>
              <a:rPr lang="en-GB" sz="2400" spc="-10" dirty="0">
                <a:solidFill>
                  <a:srgbClr val="001C00"/>
                </a:solidFill>
                <a:latin typeface="Calibri"/>
                <a:cs typeface="Calibri"/>
              </a:rPr>
              <a:t> </a:t>
            </a:r>
            <a:r>
              <a:rPr lang="en-GB" sz="2400" spc="-5" dirty="0">
                <a:solidFill>
                  <a:srgbClr val="001C00"/>
                </a:solidFill>
                <a:latin typeface="Calibri"/>
                <a:cs typeface="Calibri"/>
              </a:rPr>
              <a:t>successful</a:t>
            </a:r>
            <a:r>
              <a:rPr lang="en-GB" sz="2400" dirty="0">
                <a:solidFill>
                  <a:srgbClr val="001C00"/>
                </a:solidFill>
                <a:latin typeface="Calibri"/>
                <a:cs typeface="Calibri"/>
              </a:rPr>
              <a:t> </a:t>
            </a:r>
            <a:r>
              <a:rPr lang="en-GB" sz="2400" spc="-5" dirty="0">
                <a:solidFill>
                  <a:srgbClr val="001C00"/>
                </a:solidFill>
                <a:latin typeface="Calibri"/>
                <a:cs typeface="Calibri"/>
              </a:rPr>
              <a:t>completion</a:t>
            </a:r>
            <a:r>
              <a:rPr lang="en-GB" sz="2400" spc="5" dirty="0">
                <a:solidFill>
                  <a:srgbClr val="001C00"/>
                </a:solidFill>
                <a:latin typeface="Calibri"/>
                <a:cs typeface="Calibri"/>
              </a:rPr>
              <a:t> </a:t>
            </a:r>
            <a:r>
              <a:rPr lang="en-GB" sz="2400" dirty="0">
                <a:solidFill>
                  <a:srgbClr val="001C00"/>
                </a:solidFill>
                <a:latin typeface="Calibri"/>
                <a:cs typeface="Calibri"/>
              </a:rPr>
              <a:t>of</a:t>
            </a:r>
            <a:r>
              <a:rPr lang="en-GB" sz="2400" spc="-10" dirty="0">
                <a:solidFill>
                  <a:srgbClr val="001C00"/>
                </a:solidFill>
                <a:latin typeface="Calibri"/>
                <a:cs typeface="Calibri"/>
              </a:rPr>
              <a:t> </a:t>
            </a:r>
            <a:r>
              <a:rPr lang="en-GB" sz="2400" spc="-5" dirty="0">
                <a:solidFill>
                  <a:srgbClr val="001C00"/>
                </a:solidFill>
                <a:latin typeface="Calibri"/>
                <a:cs typeface="Calibri"/>
              </a:rPr>
              <a:t>the</a:t>
            </a:r>
            <a:r>
              <a:rPr lang="en-GB" sz="2400" spc="20" dirty="0">
                <a:solidFill>
                  <a:srgbClr val="001C00"/>
                </a:solidFill>
                <a:latin typeface="Calibri"/>
                <a:cs typeface="Calibri"/>
              </a:rPr>
              <a:t> </a:t>
            </a:r>
            <a:r>
              <a:rPr lang="en-GB" sz="2400" spc="-5" dirty="0">
                <a:solidFill>
                  <a:srgbClr val="001C00"/>
                </a:solidFill>
                <a:latin typeface="Calibri"/>
                <a:cs typeface="Calibri"/>
              </a:rPr>
              <a:t>PhD</a:t>
            </a:r>
            <a:endParaRPr lang="en-GB" sz="2400" dirty="0">
              <a:latin typeface="Calibri"/>
              <a:cs typeface="Calibri"/>
            </a:endParaRPr>
          </a:p>
          <a:p>
            <a:pPr marL="354965" marR="290195" indent="-342900">
              <a:lnSpc>
                <a:spcPct val="100000"/>
              </a:lnSpc>
              <a:spcBef>
                <a:spcPts val="600"/>
              </a:spcBef>
              <a:buClr>
                <a:srgbClr val="A8218E"/>
              </a:buClr>
              <a:buFont typeface="Arial"/>
              <a:buChar char="▪"/>
              <a:tabLst>
                <a:tab pos="354965" algn="l"/>
                <a:tab pos="355600" algn="l"/>
              </a:tabLst>
            </a:pPr>
            <a:r>
              <a:rPr lang="en-GB" sz="2400" spc="-5" dirty="0">
                <a:latin typeface="Calibri"/>
                <a:cs typeface="Calibri"/>
              </a:rPr>
              <a:t>Up to three proposals are awarded each year, co-funded by SDS and SGSSS</a:t>
            </a:r>
          </a:p>
          <a:p>
            <a:pPr marL="354965" marR="290195" indent="-342900">
              <a:lnSpc>
                <a:spcPct val="100000"/>
              </a:lnSpc>
              <a:spcBef>
                <a:spcPts val="600"/>
              </a:spcBef>
              <a:buClr>
                <a:srgbClr val="A8218E"/>
              </a:buClr>
              <a:buFont typeface="Arial"/>
              <a:buChar char="▪"/>
              <a:tabLst>
                <a:tab pos="354965" algn="l"/>
                <a:tab pos="355600" algn="l"/>
              </a:tabLst>
            </a:pPr>
            <a:r>
              <a:rPr lang="en-GB" sz="2400" b="1" spc="-5" dirty="0">
                <a:latin typeface="Calibri"/>
                <a:cs typeface="Calibri"/>
              </a:rPr>
              <a:t>The PhD should have a strong focus on policy and practice outcomes that are relevant to SDS</a:t>
            </a:r>
            <a:endParaRPr lang="en-GB" sz="2400" b="1" u="sng" dirty="0">
              <a:latin typeface="Calibri"/>
              <a:cs typeface="Calibri"/>
            </a:endParaRPr>
          </a:p>
        </p:txBody>
      </p:sp>
      <p:pic>
        <p:nvPicPr>
          <p:cNvPr id="7" name="object 5">
            <a:extLst>
              <a:ext uri="{FF2B5EF4-FFF2-40B4-BE49-F238E27FC236}">
                <a16:creationId xmlns:a16="http://schemas.microsoft.com/office/drawing/2014/main" id="{1642C7BB-5344-47E8-82F5-17EE1F60ECD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10255" y="306296"/>
            <a:ext cx="1363287" cy="840860"/>
          </a:xfrm>
          <a:prstGeom prst="rect">
            <a:avLst/>
          </a:prstGeom>
        </p:spPr>
      </p:pic>
      <p:sp>
        <p:nvSpPr>
          <p:cNvPr id="8" name="object 4">
            <a:extLst>
              <a:ext uri="{FF2B5EF4-FFF2-40B4-BE49-F238E27FC236}">
                <a16:creationId xmlns:a16="http://schemas.microsoft.com/office/drawing/2014/main" id="{1A4432B3-ED83-4358-8A55-0F0866C1D3EB}"/>
              </a:ext>
            </a:extLst>
          </p:cNvPr>
          <p:cNvSpPr txBox="1"/>
          <p:nvPr/>
        </p:nvSpPr>
        <p:spPr>
          <a:xfrm>
            <a:off x="6293894" y="1528014"/>
            <a:ext cx="5434204" cy="5262979"/>
          </a:xfrm>
          <a:prstGeom prst="rect">
            <a:avLst/>
          </a:prstGeom>
          <a:solidFill>
            <a:srgbClr val="006272"/>
          </a:solidFill>
        </p:spPr>
        <p:txBody>
          <a:bodyPr vert="horz" wrap="square" lIns="0" tIns="152400" rIns="0" bIns="0" rtlCol="0">
            <a:spAutoFit/>
          </a:bodyPr>
          <a:lstStyle/>
          <a:p>
            <a:pPr marL="205740">
              <a:lnSpc>
                <a:spcPct val="100000"/>
              </a:lnSpc>
              <a:spcBef>
                <a:spcPts val="1200"/>
              </a:spcBef>
            </a:pPr>
            <a:r>
              <a:rPr lang="en-GB" sz="2400" b="1" spc="-5" dirty="0">
                <a:solidFill>
                  <a:srgbClr val="FBF9F6"/>
                </a:solidFill>
                <a:latin typeface="Calibri"/>
                <a:cs typeface="Calibri"/>
              </a:rPr>
              <a:t>Aims</a:t>
            </a:r>
            <a:r>
              <a:rPr sz="2400" b="1" spc="-35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BF9F6"/>
                </a:solidFill>
                <a:latin typeface="Calibri"/>
                <a:cs typeface="Calibri"/>
              </a:rPr>
              <a:t>of</a:t>
            </a:r>
            <a:r>
              <a:rPr sz="2400" b="1" spc="-10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BF9F6"/>
                </a:solidFill>
                <a:latin typeface="Calibri"/>
                <a:cs typeface="Calibri"/>
              </a:rPr>
              <a:t>the</a:t>
            </a:r>
            <a:r>
              <a:rPr sz="2400" b="1" spc="-5" dirty="0">
                <a:solidFill>
                  <a:srgbClr val="FBF9F6"/>
                </a:solidFill>
                <a:latin typeface="Calibri"/>
                <a:cs typeface="Calibri"/>
              </a:rPr>
              <a:t> SDS</a:t>
            </a:r>
            <a:r>
              <a:rPr sz="2400" b="1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lang="en-GB" sz="2400" b="1" dirty="0">
                <a:solidFill>
                  <a:srgbClr val="FBF9F6"/>
                </a:solidFill>
                <a:latin typeface="Calibri"/>
                <a:cs typeface="Calibri"/>
              </a:rPr>
              <a:t>PhD </a:t>
            </a:r>
            <a:r>
              <a:rPr lang="en-GB" sz="2400" b="1" spc="-5" dirty="0">
                <a:solidFill>
                  <a:srgbClr val="FBF9F6"/>
                </a:solidFill>
                <a:latin typeface="Calibri"/>
                <a:cs typeface="Calibri"/>
              </a:rPr>
              <a:t>P</a:t>
            </a:r>
            <a:r>
              <a:rPr sz="2400" b="1" spc="-5" dirty="0" err="1">
                <a:solidFill>
                  <a:srgbClr val="FBF9F6"/>
                </a:solidFill>
                <a:latin typeface="Calibri"/>
                <a:cs typeface="Calibri"/>
              </a:rPr>
              <a:t>rogramm</a:t>
            </a:r>
            <a:r>
              <a:rPr sz="2400" spc="-5" dirty="0" err="1">
                <a:solidFill>
                  <a:srgbClr val="FBF9F6"/>
                </a:solidFill>
                <a:latin typeface="Calibri"/>
                <a:cs typeface="Calibri"/>
              </a:rPr>
              <a:t>e</a:t>
            </a:r>
            <a:endParaRPr sz="2400" dirty="0">
              <a:latin typeface="Calibri"/>
              <a:cs typeface="Calibri"/>
            </a:endParaRPr>
          </a:p>
          <a:p>
            <a:pPr marL="548640" marR="313055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•"/>
              <a:tabLst>
                <a:tab pos="548005" algn="l"/>
                <a:tab pos="549275" algn="l"/>
              </a:tabLst>
            </a:pPr>
            <a:r>
              <a:rPr lang="en-GB" sz="2400" dirty="0">
                <a:solidFill>
                  <a:srgbClr val="FBF9F6"/>
                </a:solidFill>
                <a:latin typeface="Calibri"/>
                <a:cs typeface="Calibri"/>
              </a:rPr>
              <a:t>To build strong relationships with the academic community.</a:t>
            </a:r>
            <a:endParaRPr sz="2400" dirty="0">
              <a:latin typeface="Calibri"/>
              <a:cs typeface="Calibri"/>
            </a:endParaRPr>
          </a:p>
          <a:p>
            <a:pPr marL="548640" marR="196215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•"/>
              <a:tabLst>
                <a:tab pos="548005" algn="l"/>
                <a:tab pos="549275" algn="l"/>
              </a:tabLst>
            </a:pPr>
            <a:r>
              <a:rPr lang="en-GB" sz="2400" spc="-5" dirty="0">
                <a:solidFill>
                  <a:srgbClr val="FBF9F6"/>
                </a:solidFill>
                <a:latin typeface="Calibri"/>
                <a:cs typeface="Calibri"/>
              </a:rPr>
              <a:t>Create a cohort of future research leaders with a deep understanding of the skills system in Scotland.</a:t>
            </a:r>
            <a:endParaRPr sz="2400" dirty="0">
              <a:latin typeface="Calibri"/>
              <a:cs typeface="Calibri"/>
            </a:endParaRPr>
          </a:p>
          <a:p>
            <a:pPr marL="548640" marR="150495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•"/>
              <a:tabLst>
                <a:tab pos="548005" algn="l"/>
                <a:tab pos="549275" algn="l"/>
              </a:tabLst>
            </a:pPr>
            <a:r>
              <a:rPr lang="en-GB" sz="2400" spc="-5" dirty="0">
                <a:solidFill>
                  <a:srgbClr val="FBF9F6"/>
                </a:solidFill>
                <a:latin typeface="Calibri"/>
                <a:cs typeface="Calibri"/>
              </a:rPr>
              <a:t>Deliver research outputs and insights which are academically rigorous, with a strong policy and practice focus to inform SDS and the wider skills system.</a:t>
            </a:r>
          </a:p>
          <a:p>
            <a:pPr marL="205740" marR="150495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tabLst>
                <a:tab pos="548005" algn="l"/>
                <a:tab pos="549275" algn="l"/>
              </a:tabLst>
            </a:pPr>
            <a:r>
              <a:rPr lang="en-GB" sz="2400" spc="-5" dirty="0">
                <a:solidFill>
                  <a:srgbClr val="FBF9F6"/>
                </a:solidFill>
                <a:latin typeface="Calibri"/>
                <a:cs typeface="Calibri"/>
              </a:rPr>
              <a:t>Find out more in </a:t>
            </a:r>
            <a:r>
              <a:rPr lang="en-GB" sz="2400" spc="-5" dirty="0">
                <a:solidFill>
                  <a:schemeClr val="bg1"/>
                </a:solidFill>
                <a:latin typeface="Calibri"/>
                <a:cs typeface="Calibri"/>
              </a:rPr>
              <a:t>our 2025/26  PhD Brochure</a:t>
            </a:r>
            <a:endParaRPr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4488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0D958DA-CC8A-171D-FD4B-27710DFF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Working with SDS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93BDCB9-1EBD-3565-18A1-A2861CD03B2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141140" y="1921569"/>
            <a:ext cx="4356400" cy="4292000"/>
          </a:xfrm>
        </p:spPr>
        <p:txBody>
          <a:bodyPr/>
          <a:lstStyle/>
          <a:p>
            <a:pPr marL="152387" indent="0">
              <a:buNone/>
            </a:pPr>
            <a:r>
              <a:rPr lang="en-GB" b="1" dirty="0">
                <a:solidFill>
                  <a:srgbClr val="1B9D8E"/>
                </a:solidFill>
              </a:rPr>
              <a:t>SDS offer</a:t>
            </a:r>
          </a:p>
          <a:p>
            <a:r>
              <a:rPr lang="en-GB" dirty="0"/>
              <a:t>Provide an SDS sponsor</a:t>
            </a:r>
          </a:p>
          <a:p>
            <a:r>
              <a:rPr lang="en-GB" dirty="0"/>
              <a:t>Knowledge exchange programme of seminars, Networking Event, student competitions</a:t>
            </a:r>
          </a:p>
          <a:p>
            <a:r>
              <a:rPr lang="en-GB" dirty="0"/>
              <a:t>Placement opportunities</a:t>
            </a:r>
          </a:p>
          <a:p>
            <a:r>
              <a:rPr lang="en-GB" dirty="0"/>
              <a:t>Access to SDS research findings and respondents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194127-ECCD-C2A1-2992-96CA27F24A4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12</a:t>
            </a:fld>
            <a:endParaRPr lang="en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62CF45-C65C-306F-8B57-419120298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7893" y="1921569"/>
            <a:ext cx="4356400" cy="4292000"/>
          </a:xfrm>
        </p:spPr>
        <p:txBody>
          <a:bodyPr/>
          <a:lstStyle/>
          <a:p>
            <a:pPr marL="152387" indent="0">
              <a:buNone/>
            </a:pPr>
            <a:r>
              <a:rPr lang="en-GB" b="1" dirty="0">
                <a:solidFill>
                  <a:srgbClr val="1B9D8E"/>
                </a:solidFill>
              </a:rPr>
              <a:t>Role of student</a:t>
            </a:r>
          </a:p>
          <a:p>
            <a:r>
              <a:rPr lang="en-GB" dirty="0"/>
              <a:t>Students work closely with SDS from the start</a:t>
            </a:r>
          </a:p>
          <a:p>
            <a:r>
              <a:rPr lang="en-GB" dirty="0"/>
              <a:t>Monthly meetings with SDS sponsor</a:t>
            </a:r>
          </a:p>
          <a:p>
            <a:r>
              <a:rPr lang="en-GB" dirty="0"/>
              <a:t>SDS sponsor, student and supervisor meet at least once a year</a:t>
            </a:r>
          </a:p>
          <a:p>
            <a:r>
              <a:rPr lang="en-GB" dirty="0"/>
              <a:t>Keep SDS up to date with any changes or issues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2488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F14C8-C31F-ED25-B826-23CF19F10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900" y="51045"/>
            <a:ext cx="8975164" cy="900800"/>
          </a:xfrm>
        </p:spPr>
        <p:txBody>
          <a:bodyPr/>
          <a:lstStyle/>
          <a:p>
            <a:r>
              <a:rPr lang="en-GB" dirty="0"/>
              <a:t>What makes a successful SDS collaborative proposal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E93822-3716-EE0F-711F-9242CFAE4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5899" y="2112933"/>
            <a:ext cx="9497277" cy="4292000"/>
          </a:xfrm>
        </p:spPr>
        <p:txBody>
          <a:bodyPr/>
          <a:lstStyle/>
          <a:p>
            <a:r>
              <a:rPr lang="en-GB" dirty="0"/>
              <a:t>Knowledge and understanding of what SDS does as an organisation</a:t>
            </a:r>
          </a:p>
          <a:p>
            <a:r>
              <a:rPr lang="en-GB" dirty="0"/>
              <a:t>Alignment with our strategic focus as an organisation and ‘sphere of influence’  </a:t>
            </a:r>
          </a:p>
          <a:p>
            <a:r>
              <a:rPr lang="en-GB" dirty="0"/>
              <a:t>Strong commitment to working with SDS throughout the duration of the studentship and with the SDS sponsor</a:t>
            </a:r>
          </a:p>
          <a:p>
            <a:r>
              <a:rPr lang="en-GB" dirty="0"/>
              <a:t>Supporting the PhD student to develop the policy and practice elements of their research </a:t>
            </a:r>
          </a:p>
          <a:p>
            <a:pPr marL="152387" indent="0">
              <a:buNone/>
            </a:pPr>
            <a:r>
              <a:rPr lang="en-GB" b="1" dirty="0">
                <a:solidFill>
                  <a:srgbClr val="1B9D8E"/>
                </a:solidFill>
              </a:rPr>
              <a:t>SDS is always keen to speak to prospective supervisors about the focus and relevance of their application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C661EF-E376-32E8-354A-047137F2411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95935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899" y="334580"/>
            <a:ext cx="7885097" cy="659719"/>
          </a:xfrm>
        </p:spPr>
        <p:txBody>
          <a:bodyPr/>
          <a:lstStyle/>
          <a:p>
            <a:r>
              <a:rPr lang="en-US" spc="-10" dirty="0"/>
              <a:t>26/27 SDS Topics</a:t>
            </a:r>
            <a:br>
              <a:rPr lang="en-US" spc="-5" dirty="0"/>
            </a:br>
            <a:br>
              <a:rPr lang="en-GB" sz="2400" spc="-20" dirty="0">
                <a:solidFill>
                  <a:srgbClr val="1B9D8E"/>
                </a:solidFill>
                <a:latin typeface="Calibri"/>
                <a:cs typeface="Calibri"/>
              </a:rPr>
            </a:br>
            <a:br>
              <a:rPr lang="en-GB" sz="2400" dirty="0">
                <a:latin typeface="Calibri"/>
                <a:cs typeface="Calibri"/>
              </a:rPr>
            </a:br>
            <a:endParaRPr lang="en-GB" dirty="0">
              <a:solidFill>
                <a:srgbClr val="1B9D8E"/>
              </a:solidFill>
            </a:endParaRPr>
          </a:p>
        </p:txBody>
      </p:sp>
      <p:pic>
        <p:nvPicPr>
          <p:cNvPr id="7" name="object 5">
            <a:extLst>
              <a:ext uri="{FF2B5EF4-FFF2-40B4-BE49-F238E27FC236}">
                <a16:creationId xmlns:a16="http://schemas.microsoft.com/office/drawing/2014/main" id="{1642C7BB-5344-47E8-82F5-17EE1F60ECD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10255" y="306296"/>
            <a:ext cx="1363287" cy="8408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98E519-1DB6-5799-4919-903E485AE4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1" t="24666" r="7495" b="48534"/>
          <a:stretch/>
        </p:blipFill>
        <p:spPr>
          <a:xfrm>
            <a:off x="541436" y="1819656"/>
            <a:ext cx="5554564" cy="18379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C45D27-52F1-AAE0-A12D-2A08B306C7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1" t="52666" r="7595" b="20534"/>
          <a:stretch/>
        </p:blipFill>
        <p:spPr>
          <a:xfrm>
            <a:off x="5851052" y="4157472"/>
            <a:ext cx="5554564" cy="183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725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899" y="334580"/>
            <a:ext cx="7885097" cy="659719"/>
          </a:xfrm>
        </p:spPr>
        <p:txBody>
          <a:bodyPr/>
          <a:lstStyle/>
          <a:p>
            <a:r>
              <a:rPr lang="en-US" spc="-10" dirty="0"/>
              <a:t>SDS Competition Timeline</a:t>
            </a:r>
            <a:br>
              <a:rPr lang="en-US" spc="-5" dirty="0"/>
            </a:br>
            <a:br>
              <a:rPr lang="en-GB" sz="2400" spc="-20" dirty="0">
                <a:solidFill>
                  <a:srgbClr val="1B9D8E"/>
                </a:solidFill>
                <a:latin typeface="Calibri"/>
                <a:cs typeface="Calibri"/>
              </a:rPr>
            </a:br>
            <a:br>
              <a:rPr lang="en-GB" sz="2400" dirty="0">
                <a:latin typeface="Calibri"/>
                <a:cs typeface="Calibri"/>
              </a:rPr>
            </a:br>
            <a:endParaRPr lang="en-GB" dirty="0">
              <a:solidFill>
                <a:srgbClr val="1B9D8E"/>
              </a:solidFill>
            </a:endParaRPr>
          </a:p>
        </p:txBody>
      </p:sp>
      <p:pic>
        <p:nvPicPr>
          <p:cNvPr id="7" name="object 5">
            <a:extLst>
              <a:ext uri="{FF2B5EF4-FFF2-40B4-BE49-F238E27FC236}">
                <a16:creationId xmlns:a16="http://schemas.microsoft.com/office/drawing/2014/main" id="{1642C7BB-5344-47E8-82F5-17EE1F60ECD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10255" y="306296"/>
            <a:ext cx="1363287" cy="84086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BAD6318-0631-41A8-A4DE-08C01D3153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55086"/>
              </p:ext>
            </p:extLst>
          </p:nvPr>
        </p:nvGraphicFramePr>
        <p:xfrm>
          <a:off x="686244" y="2377841"/>
          <a:ext cx="10995216" cy="21023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8476">
                  <a:extLst>
                    <a:ext uri="{9D8B030D-6E8A-4147-A177-3AD203B41FA5}">
                      <a16:colId xmlns:a16="http://schemas.microsoft.com/office/drawing/2014/main" val="2764613667"/>
                    </a:ext>
                  </a:extLst>
                </a:gridCol>
                <a:gridCol w="8206740">
                  <a:extLst>
                    <a:ext uri="{9D8B030D-6E8A-4147-A177-3AD203B41FA5}">
                      <a16:colId xmlns:a16="http://schemas.microsoft.com/office/drawing/2014/main" val="3609688029"/>
                    </a:ext>
                  </a:extLst>
                </a:gridCol>
              </a:tblGrid>
              <a:tr h="33219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effectLst/>
                        </a:rPr>
                        <a:t>Competition Launch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2" marR="7312" marT="0" marB="0" anchor="ctr">
                    <a:solidFill>
                      <a:srgbClr val="1B9D8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2" marR="7312" marT="0" marB="0" anchor="ctr">
                    <a:solidFill>
                      <a:srgbClr val="1B9D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7380844"/>
                  </a:ext>
                </a:extLst>
              </a:tr>
              <a:tr h="40935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035050" algn="l"/>
                        </a:tabLst>
                      </a:pPr>
                      <a:r>
                        <a:rPr lang="en-GB" sz="2000" dirty="0">
                          <a:effectLst/>
                        </a:rPr>
                        <a:t>15 October, 5 pm (Thursday)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2" marR="7312" marT="0" marB="0" anchor="ctr">
                    <a:solidFill>
                      <a:srgbClr val="1B9D8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035050" algn="l"/>
                        </a:tabLst>
                      </a:pPr>
                      <a:r>
                        <a:rPr lang="en-GB" sz="2000" dirty="0">
                          <a:effectLst/>
                        </a:rPr>
                        <a:t>Deadline for applications via SGSSS Apply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2" marR="7312" marT="0" marB="0" anchor="ctr">
                    <a:solidFill>
                      <a:srgbClr val="CEF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2713087"/>
                  </a:ext>
                </a:extLst>
              </a:tr>
              <a:tr h="49453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effectLst/>
                        </a:rPr>
                        <a:t>Outcome of Competition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2" marR="7312" marT="0" marB="0" anchor="ctr">
                    <a:solidFill>
                      <a:srgbClr val="1B9D8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2" marR="7312" marT="0" marB="0" anchor="ctr">
                    <a:solidFill>
                      <a:srgbClr val="1B9D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4819399"/>
                  </a:ext>
                </a:extLst>
              </a:tr>
              <a:tr h="4945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en-GB" sz="2000" dirty="0">
                          <a:effectLst/>
                        </a:rPr>
                        <a:t>04 December, by 5pm (Friday)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2" marR="7312" marT="0" marB="0" anchor="ctr">
                    <a:solidFill>
                      <a:srgbClr val="1B9D8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effectLst/>
                        </a:rPr>
                        <a:t>SGSSS to communicate the outcome of the Competition to all applicants (successful and unsuccessful), confirming awards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2" marR="7312" marT="0" marB="0" anchor="ctr">
                    <a:solidFill>
                      <a:srgbClr val="CEF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812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7023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1C2D5-F17F-3DDC-81DD-B0EB1FE6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537" y="673247"/>
            <a:ext cx="4302400" cy="464905"/>
          </a:xfrm>
        </p:spPr>
        <p:txBody>
          <a:bodyPr anchor="b">
            <a:noAutofit/>
          </a:bodyPr>
          <a:lstStyle/>
          <a:p>
            <a:r>
              <a:rPr lang="en-US" b="1" dirty="0">
                <a:cs typeface="Calibri Light"/>
              </a:rPr>
              <a:t>Q&amp;A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3A65CF-ED5D-4AFE-B5E0-FCA0AC7EF404}"/>
              </a:ext>
            </a:extLst>
          </p:cNvPr>
          <p:cNvSpPr txBox="1"/>
          <p:nvPr/>
        </p:nvSpPr>
        <p:spPr>
          <a:xfrm>
            <a:off x="6316279" y="673247"/>
            <a:ext cx="550441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065" marR="59690" algn="just">
              <a:lnSpc>
                <a:spcPct val="100000"/>
              </a:lnSpc>
              <a:tabLst>
                <a:tab pos="300355" algn="l"/>
              </a:tabLst>
            </a:pPr>
            <a:endParaRPr lang="en-GB" sz="2000" dirty="0">
              <a:cs typeface="Arial"/>
            </a:endParaRPr>
          </a:p>
          <a:p>
            <a:pPr marL="299085" marR="59690" indent="-287020">
              <a:buChar char="•"/>
              <a:tabLst>
                <a:tab pos="300355" algn="l"/>
              </a:tabLst>
            </a:pPr>
            <a:r>
              <a:rPr lang="en-GB" sz="2000" spc="-5" dirty="0">
                <a:cs typeface="Arial"/>
              </a:rPr>
              <a:t>If you have any additional queries, please email us on </a:t>
            </a:r>
            <a:r>
              <a:rPr lang="en-GB" sz="2000" u="sng" spc="-5" dirty="0">
                <a:solidFill>
                  <a:srgbClr val="264690"/>
                </a:solidFill>
                <a:uFill>
                  <a:solidFill>
                    <a:srgbClr val="264690"/>
                  </a:solidFill>
                </a:uFill>
                <a:cs typeface="Arial"/>
              </a:rPr>
              <a:t>team@sgsss.ac.uk</a:t>
            </a:r>
            <a:r>
              <a:rPr lang="en-GB" sz="2000" spc="-35" dirty="0">
                <a:solidFill>
                  <a:srgbClr val="264690"/>
                </a:solidFill>
                <a:cs typeface="Arial"/>
              </a:rPr>
              <a:t> </a:t>
            </a:r>
            <a:endParaRPr lang="en-GB" spc="-35" dirty="0">
              <a:solidFill>
                <a:srgbClr val="26469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1943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68501" y="0"/>
            <a:ext cx="638361" cy="6858000"/>
          </a:xfrm>
          <a:prstGeom prst="rect">
            <a:avLst/>
          </a:prstGeom>
          <a:solidFill>
            <a:srgbClr val="073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91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Google Shape;153;p24"/>
          <p:cNvSpPr txBox="1">
            <a:spLocks noGrp="1"/>
          </p:cNvSpPr>
          <p:nvPr>
            <p:ph type="title"/>
          </p:nvPr>
        </p:nvSpPr>
        <p:spPr>
          <a:xfrm>
            <a:off x="1093026" y="340891"/>
            <a:ext cx="4975475" cy="8513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/>
              <a:t>What will we cover?</a:t>
            </a:r>
            <a:br>
              <a:rPr lang="en" dirty="0"/>
            </a:br>
            <a:endParaRPr sz="3200" dirty="0">
              <a:solidFill>
                <a:srgbClr val="BE62AB"/>
              </a:solidFill>
            </a:endParaRPr>
          </a:p>
        </p:txBody>
      </p:sp>
      <p:sp>
        <p:nvSpPr>
          <p:cNvPr id="156" name="Google Shape;156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Google Shape;154;p24"/>
          <p:cNvSpPr txBox="1">
            <a:spLocks noGrp="1"/>
          </p:cNvSpPr>
          <p:nvPr>
            <p:ph type="body" idx="4294967295"/>
          </p:nvPr>
        </p:nvSpPr>
        <p:spPr>
          <a:xfrm>
            <a:off x="149125" y="1488662"/>
            <a:ext cx="6407131" cy="515600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650" dirty="0">
                <a:solidFill>
                  <a:srgbClr val="FFFFFF"/>
                </a:solidFill>
              </a:rPr>
              <a:t>A brief introduction to DTP2 and its implications for supervisors</a:t>
            </a:r>
          </a:p>
          <a:p>
            <a:pPr marL="285750" indent="-285750">
              <a:buFont typeface="Arial"/>
              <a:buChar char="•"/>
            </a:pPr>
            <a:r>
              <a:rPr lang="en-US" sz="2650" dirty="0">
                <a:solidFill>
                  <a:srgbClr val="FFFFFF"/>
                </a:solidFill>
              </a:rPr>
              <a:t>A brief introduction to our SDS Competition Timeline. </a:t>
            </a:r>
          </a:p>
          <a:p>
            <a:pPr marL="285750" indent="-285750">
              <a:buFont typeface="Arial"/>
              <a:buChar char="•"/>
            </a:pPr>
            <a:r>
              <a:rPr lang="en-US" sz="2650" dirty="0">
                <a:solidFill>
                  <a:srgbClr val="FFFFFF"/>
                </a:solidFill>
              </a:rPr>
              <a:t>Overview of the SDS Topics (presented by Emma Hollywood)</a:t>
            </a:r>
          </a:p>
          <a:p>
            <a:pPr marL="285750" indent="-285750">
              <a:buFont typeface="Arial"/>
              <a:buChar char="•"/>
            </a:pPr>
            <a:r>
              <a:rPr lang="en-US" sz="2650" dirty="0">
                <a:solidFill>
                  <a:srgbClr val="FFFFFF"/>
                </a:solidFill>
              </a:rPr>
              <a:t>Time for Q&amp;A</a:t>
            </a:r>
            <a:endParaRPr sz="2667" dirty="0">
              <a:solidFill>
                <a:srgbClr val="FFFFFF"/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55" name="Google Shape;155;p24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401"/>
          <a:stretch/>
        </p:blipFill>
        <p:spPr>
          <a:xfrm>
            <a:off x="6706860" y="-65"/>
            <a:ext cx="541898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2835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899" y="334580"/>
            <a:ext cx="7084035" cy="1171634"/>
          </a:xfrm>
        </p:spPr>
        <p:txBody>
          <a:bodyPr/>
          <a:lstStyle/>
          <a:p>
            <a:r>
              <a:rPr lang="en-US" spc="-10" dirty="0"/>
              <a:t>Supervisor-led</a:t>
            </a:r>
            <a:r>
              <a:rPr lang="en-US" spc="20" dirty="0"/>
              <a:t> </a:t>
            </a:r>
            <a:r>
              <a:rPr lang="en-US" spc="-5" dirty="0"/>
              <a:t>Studentships</a:t>
            </a:r>
            <a:br>
              <a:rPr lang="en-US" spc="-5" dirty="0"/>
            </a:br>
            <a:r>
              <a:rPr lang="en-GB" sz="2400" dirty="0">
                <a:solidFill>
                  <a:srgbClr val="1B9D8E"/>
                </a:solidFill>
                <a:latin typeface="Calibri"/>
                <a:cs typeface="Calibri"/>
              </a:rPr>
              <a:t>Key</a:t>
            </a:r>
            <a:r>
              <a:rPr lang="en-GB" sz="2400" spc="-35" dirty="0">
                <a:solidFill>
                  <a:srgbClr val="1B9D8E"/>
                </a:solidFill>
                <a:latin typeface="Calibri"/>
                <a:cs typeface="Calibri"/>
              </a:rPr>
              <a:t> </a:t>
            </a:r>
            <a:r>
              <a:rPr lang="en-GB" sz="2400" spc="-5" dirty="0">
                <a:solidFill>
                  <a:srgbClr val="1B9D8E"/>
                </a:solidFill>
              </a:rPr>
              <a:t>changes for DTP2</a:t>
            </a:r>
            <a:endParaRPr lang="en-GB" dirty="0">
              <a:solidFill>
                <a:srgbClr val="1B9D8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449562" y="1857672"/>
            <a:ext cx="11288009" cy="4665747"/>
          </a:xfrm>
        </p:spPr>
        <p:txBody>
          <a:bodyPr/>
          <a:lstStyle/>
          <a:p>
            <a:pPr marL="355600" indent="-342900">
              <a:spcBef>
                <a:spcPts val="700"/>
              </a:spcBef>
              <a:spcAft>
                <a:spcPts val="800"/>
              </a:spcAft>
              <a:buFont typeface="Arial"/>
              <a:buChar char="▪"/>
              <a:tabLst>
                <a:tab pos="354965" algn="l"/>
                <a:tab pos="355600" algn="l"/>
              </a:tabLst>
            </a:pPr>
            <a:r>
              <a:rPr lang="en-GB" sz="2000" b="1" spc="-5" dirty="0">
                <a:solidFill>
                  <a:srgbClr val="1B9D8E"/>
                </a:solidFill>
                <a:latin typeface="Calibri"/>
                <a:cs typeface="Calibri"/>
              </a:rPr>
              <a:t>Major change in ESRC Completion Policy for students commencing from October 2024:</a:t>
            </a:r>
            <a:r>
              <a:rPr lang="en-GB" sz="2000" b="1" spc="-5" dirty="0">
                <a:solidFill>
                  <a:srgbClr val="A8218E"/>
                </a:solidFill>
                <a:latin typeface="Calibri"/>
                <a:cs typeface="Calibri"/>
              </a:rPr>
              <a:t> </a:t>
            </a:r>
            <a:r>
              <a:rPr lang="en-GB" sz="2000" spc="-5" dirty="0">
                <a:latin typeface="Calibri"/>
                <a:cs typeface="Calibri"/>
              </a:rPr>
              <a:t>completion within the funded period.</a:t>
            </a:r>
            <a:endParaRPr lang="en-GB" sz="2000" dirty="0">
              <a:latin typeface="Calibri"/>
              <a:ea typeface="Calibri"/>
              <a:cs typeface="Calibri"/>
            </a:endParaRPr>
          </a:p>
          <a:p>
            <a:pPr marL="812800" lvl="1" indent="-342900">
              <a:spcBef>
                <a:spcPts val="700"/>
              </a:spcBef>
              <a:spcAft>
                <a:spcPts val="800"/>
              </a:spcAft>
              <a:buFont typeface="Arial"/>
              <a:buChar char="▪"/>
              <a:tabLst>
                <a:tab pos="354965" algn="l"/>
                <a:tab pos="355600" algn="l"/>
              </a:tabLst>
            </a:pPr>
            <a:r>
              <a:rPr lang="en-GB" sz="2000" b="1" spc="-5" dirty="0">
                <a:solidFill>
                  <a:srgbClr val="1B9D8E"/>
                </a:solidFill>
                <a:latin typeface="Calibri"/>
                <a:cs typeface="Calibri"/>
              </a:rPr>
              <a:t>Risk</a:t>
            </a:r>
            <a:r>
              <a:rPr lang="en-GB" sz="2000" b="1" spc="-15" dirty="0">
                <a:solidFill>
                  <a:srgbClr val="1B9D8E"/>
                </a:solidFill>
                <a:latin typeface="Calibri"/>
                <a:cs typeface="Calibri"/>
              </a:rPr>
              <a:t> </a:t>
            </a:r>
            <a:r>
              <a:rPr lang="en-GB" sz="2000" b="1" spc="-5" dirty="0">
                <a:solidFill>
                  <a:srgbClr val="1B9D8E"/>
                </a:solidFill>
                <a:latin typeface="Calibri"/>
                <a:cs typeface="Calibri"/>
              </a:rPr>
              <a:t>assessment</a:t>
            </a:r>
            <a:r>
              <a:rPr lang="en-GB" sz="2000" b="1" spc="-25" dirty="0">
                <a:solidFill>
                  <a:srgbClr val="1B9D8E"/>
                </a:solidFill>
                <a:latin typeface="Calibri"/>
                <a:cs typeface="Calibri"/>
              </a:rPr>
              <a:t> </a:t>
            </a:r>
            <a:r>
              <a:rPr lang="en-GB" sz="2000" spc="-5" dirty="0">
                <a:latin typeface="Calibri"/>
                <a:cs typeface="Calibri"/>
              </a:rPr>
              <a:t>and </a:t>
            </a:r>
            <a:r>
              <a:rPr lang="en-GB" sz="2000" b="1" spc="-5" dirty="0">
                <a:solidFill>
                  <a:srgbClr val="1B9D8E"/>
                </a:solidFill>
                <a:latin typeface="Calibri"/>
                <a:cs typeface="Calibri"/>
              </a:rPr>
              <a:t>feasibility</a:t>
            </a:r>
            <a:r>
              <a:rPr lang="en-GB" sz="2000" spc="-5" dirty="0">
                <a:latin typeface="Calibri"/>
                <a:cs typeface="Calibri"/>
              </a:rPr>
              <a:t> key in devising, assessing and implementing research proposals </a:t>
            </a:r>
            <a:endParaRPr lang="en-GB" sz="2000" dirty="0">
              <a:latin typeface="Calibri"/>
              <a:ea typeface="Calibri"/>
              <a:cs typeface="Calibri"/>
            </a:endParaRPr>
          </a:p>
          <a:p>
            <a:pPr marL="355600" indent="-342900">
              <a:spcBef>
                <a:spcPts val="600"/>
              </a:spcBef>
              <a:spcAft>
                <a:spcPts val="800"/>
              </a:spcAft>
              <a:buClr>
                <a:srgbClr val="A8218E"/>
              </a:buClr>
              <a:buFont typeface="Arial"/>
              <a:buChar char="▪"/>
              <a:tabLst>
                <a:tab pos="354965" algn="l"/>
                <a:tab pos="355600" algn="l"/>
              </a:tabLst>
            </a:pPr>
            <a:r>
              <a:rPr lang="en-GB" sz="2000" b="1" spc="-5" dirty="0">
                <a:solidFill>
                  <a:srgbClr val="1B9D8E"/>
                </a:solidFill>
                <a:latin typeface="Calibri"/>
                <a:cs typeface="Calibri"/>
              </a:rPr>
              <a:t>The length of the standard PhD</a:t>
            </a:r>
            <a:r>
              <a:rPr lang="en-GB" sz="2000" b="1" spc="-10" dirty="0">
                <a:solidFill>
                  <a:srgbClr val="1B9D8E"/>
                </a:solidFill>
                <a:latin typeface="Calibri"/>
                <a:cs typeface="Calibri"/>
              </a:rPr>
              <a:t> </a:t>
            </a:r>
            <a:r>
              <a:rPr lang="en-GB" sz="2000" spc="-10" dirty="0">
                <a:latin typeface="Calibri"/>
                <a:cs typeface="Calibri"/>
              </a:rPr>
              <a:t>has increased to 3.5 years</a:t>
            </a:r>
            <a:r>
              <a:rPr lang="en-GB" sz="2000" b="1" spc="-1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lang="en-GB" sz="2000" spc="-10" dirty="0">
                <a:latin typeface="Calibri"/>
                <a:cs typeface="Calibri"/>
              </a:rPr>
              <a:t>in recognition of ESRC expectations that students will undertake a 3ms placement (more later) and 3 months for additional new training required by the ESRC.</a:t>
            </a:r>
            <a:r>
              <a:rPr lang="en-GB" sz="2000" spc="-5" dirty="0">
                <a:solidFill>
                  <a:srgbClr val="000000"/>
                </a:solidFill>
                <a:latin typeface="Calibri"/>
                <a:cs typeface="Calibri"/>
              </a:rPr>
              <a:t> (A reminder that</a:t>
            </a:r>
            <a:r>
              <a:rPr lang="en-GB" sz="2000" spc="10" dirty="0">
                <a:solidFill>
                  <a:srgbClr val="001C00"/>
                </a:solidFill>
                <a:latin typeface="Calibri"/>
                <a:cs typeface="Calibri"/>
              </a:rPr>
              <a:t> </a:t>
            </a:r>
            <a:r>
              <a:rPr lang="en-GB" sz="2000" spc="-10" dirty="0">
                <a:solidFill>
                  <a:srgbClr val="001C00"/>
                </a:solidFill>
                <a:latin typeface="Calibri"/>
                <a:cs typeface="Calibri"/>
              </a:rPr>
              <a:t>all</a:t>
            </a:r>
            <a:r>
              <a:rPr lang="en-GB" sz="2000" spc="10" dirty="0">
                <a:solidFill>
                  <a:srgbClr val="001C00"/>
                </a:solidFill>
                <a:latin typeface="Calibri"/>
                <a:cs typeface="Calibri"/>
              </a:rPr>
              <a:t> </a:t>
            </a:r>
            <a:r>
              <a:rPr lang="en-GB" sz="2000" dirty="0">
                <a:solidFill>
                  <a:srgbClr val="001C00"/>
                </a:solidFill>
                <a:latin typeface="Calibri"/>
                <a:cs typeface="Calibri"/>
              </a:rPr>
              <a:t>studentships</a:t>
            </a:r>
            <a:r>
              <a:rPr lang="en-GB" sz="2000" spc="-10" dirty="0">
                <a:solidFill>
                  <a:srgbClr val="001C00"/>
                </a:solidFill>
                <a:latin typeface="Calibri"/>
                <a:cs typeface="Calibri"/>
              </a:rPr>
              <a:t> </a:t>
            </a:r>
            <a:r>
              <a:rPr lang="en-GB" sz="2000" dirty="0">
                <a:solidFill>
                  <a:srgbClr val="001C00"/>
                </a:solidFill>
                <a:latin typeface="Calibri"/>
                <a:cs typeface="Calibri"/>
              </a:rPr>
              <a:t>must be</a:t>
            </a:r>
            <a:r>
              <a:rPr lang="en-GB" sz="2000" spc="15" dirty="0">
                <a:solidFill>
                  <a:srgbClr val="001C00"/>
                </a:solidFill>
                <a:latin typeface="Calibri"/>
                <a:cs typeface="Calibri"/>
              </a:rPr>
              <a:t> </a:t>
            </a:r>
            <a:r>
              <a:rPr lang="en-GB" sz="2000" spc="-5" dirty="0">
                <a:solidFill>
                  <a:srgbClr val="001C00"/>
                </a:solidFill>
                <a:latin typeface="Calibri"/>
                <a:cs typeface="Calibri"/>
              </a:rPr>
              <a:t>offered</a:t>
            </a:r>
            <a:r>
              <a:rPr lang="en-GB" sz="2000" dirty="0">
                <a:solidFill>
                  <a:srgbClr val="001C00"/>
                </a:solidFill>
                <a:latin typeface="Calibri"/>
                <a:cs typeface="Calibri"/>
              </a:rPr>
              <a:t> as</a:t>
            </a:r>
            <a:r>
              <a:rPr lang="en-GB" sz="2000" spc="10" dirty="0">
                <a:solidFill>
                  <a:srgbClr val="001C00"/>
                </a:solidFill>
                <a:latin typeface="Calibri"/>
                <a:cs typeface="Calibri"/>
              </a:rPr>
              <a:t> </a:t>
            </a:r>
            <a:r>
              <a:rPr lang="en-GB" sz="2000" b="1" spc="-5" dirty="0">
                <a:solidFill>
                  <a:srgbClr val="1B9D8E"/>
                </a:solidFill>
                <a:latin typeface="Calibri"/>
                <a:cs typeface="Calibri"/>
              </a:rPr>
              <a:t>full-time or part-time </a:t>
            </a:r>
            <a:r>
              <a:rPr lang="en-GB" sz="2000" spc="-5" dirty="0">
                <a:latin typeface="Calibri"/>
                <a:cs typeface="Calibri"/>
              </a:rPr>
              <a:t>opportunities).</a:t>
            </a:r>
            <a:endParaRPr lang="en-GB" sz="2000" spc="-5" dirty="0">
              <a:latin typeface="Calibri"/>
              <a:ea typeface="Calibri"/>
              <a:cs typeface="Calibri"/>
            </a:endParaRPr>
          </a:p>
          <a:p>
            <a:pPr marL="355600" indent="-342900">
              <a:spcBef>
                <a:spcPts val="600"/>
              </a:spcBef>
              <a:spcAft>
                <a:spcPts val="800"/>
              </a:spcAft>
              <a:buClr>
                <a:srgbClr val="A8218E"/>
              </a:buClr>
              <a:buFont typeface="Arial"/>
              <a:buChar char="▪"/>
              <a:tabLst>
                <a:tab pos="354965" algn="l"/>
                <a:tab pos="355600" algn="l"/>
              </a:tabLst>
            </a:pPr>
            <a:r>
              <a:rPr lang="en-GB" sz="2000" b="1" spc="-5" dirty="0">
                <a:solidFill>
                  <a:srgbClr val="1B9D8E"/>
                </a:solidFill>
                <a:latin typeface="Calibri"/>
                <a:cs typeface="Calibri"/>
              </a:rPr>
              <a:t>Eligibility for first supervision -</a:t>
            </a:r>
            <a:r>
              <a:rPr lang="en-GB" sz="2000" dirty="0">
                <a:latin typeface="Calibri"/>
                <a:cs typeface="Calibri"/>
              </a:rPr>
              <a:t> First supervisors need to be research-active social scientists who are aligned to a </a:t>
            </a:r>
            <a:r>
              <a:rPr lang="en-GB" sz="2000" dirty="0" err="1">
                <a:latin typeface="Calibri"/>
                <a:cs typeface="Calibri"/>
              </a:rPr>
              <a:t>UoA</a:t>
            </a:r>
            <a:r>
              <a:rPr lang="en-GB" sz="2000" dirty="0">
                <a:latin typeface="Calibri"/>
                <a:cs typeface="Calibri"/>
              </a:rPr>
              <a:t> for which their institution has eligibility. SGSSS (and ESRC) will audit supervisor eligibility carefully. For more on eligibility criteria, visit </a:t>
            </a:r>
            <a:r>
              <a:rPr lang="en-GB" sz="2000" dirty="0">
                <a:latin typeface="Calibri"/>
                <a:cs typeface="Calibri"/>
                <a:hlinkClick r:id="rId3"/>
              </a:rPr>
              <a:t>this page. </a:t>
            </a:r>
            <a:endParaRPr lang="en-GB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1852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899" y="334580"/>
            <a:ext cx="7084035" cy="1171634"/>
          </a:xfrm>
        </p:spPr>
        <p:txBody>
          <a:bodyPr/>
          <a:lstStyle/>
          <a:p>
            <a:r>
              <a:rPr lang="en-US" spc="-10" dirty="0"/>
              <a:t>Supervisor-led</a:t>
            </a:r>
            <a:r>
              <a:rPr lang="en-US" spc="20" dirty="0"/>
              <a:t> </a:t>
            </a:r>
            <a:r>
              <a:rPr lang="en-US" spc="-5" dirty="0"/>
              <a:t>Studentships</a:t>
            </a:r>
            <a:br>
              <a:rPr lang="en-US" spc="-5" dirty="0"/>
            </a:br>
            <a:r>
              <a:rPr lang="en-GB" sz="2400" dirty="0">
                <a:solidFill>
                  <a:srgbClr val="1B9D8E"/>
                </a:solidFill>
                <a:latin typeface="Calibri"/>
                <a:cs typeface="Calibri"/>
              </a:rPr>
              <a:t>Key</a:t>
            </a:r>
            <a:r>
              <a:rPr lang="en-GB" sz="2400" spc="-35" dirty="0">
                <a:solidFill>
                  <a:srgbClr val="1B9D8E"/>
                </a:solidFill>
                <a:latin typeface="Calibri"/>
                <a:cs typeface="Calibri"/>
              </a:rPr>
              <a:t> </a:t>
            </a:r>
            <a:r>
              <a:rPr lang="en-GB" sz="2400" spc="-5" dirty="0">
                <a:solidFill>
                  <a:srgbClr val="1B9D8E"/>
                </a:solidFill>
              </a:rPr>
              <a:t>changes in DTP2</a:t>
            </a:r>
            <a:endParaRPr lang="en-GB" dirty="0">
              <a:solidFill>
                <a:srgbClr val="1B9D8E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CCCF80-31BE-4608-8A7C-9BBE193423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4504" y="1666212"/>
            <a:ext cx="11592572" cy="1171634"/>
          </a:xfrm>
        </p:spPr>
        <p:txBody>
          <a:bodyPr/>
          <a:lstStyle/>
          <a:p>
            <a:r>
              <a:rPr lang="en-US" sz="2400" b="1" spc="-5" dirty="0">
                <a:solidFill>
                  <a:srgbClr val="1B9D8E"/>
                </a:solidFill>
                <a:ea typeface="+mn-lt"/>
                <a:cs typeface="+mn-lt"/>
              </a:rPr>
              <a:t>Move to challenge-led pathways: </a:t>
            </a:r>
            <a:r>
              <a:rPr lang="en-US" sz="2400" spc="-5" dirty="0">
                <a:ea typeface="+mn-lt"/>
                <a:cs typeface="+mn-lt"/>
              </a:rPr>
              <a:t>each applicant must select a challenge-led pathway within which their student will sit.</a:t>
            </a:r>
            <a:endParaRPr lang="en-US" sz="2400" spc="-5" dirty="0">
              <a:solidFill>
                <a:srgbClr val="A8218E"/>
              </a:solidFill>
              <a:ea typeface="+mn-lt"/>
              <a:cs typeface="+mn-lt"/>
            </a:endParaRPr>
          </a:p>
          <a:p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CA01E37-5B4F-418C-83AD-E3DF9A0B31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440016"/>
              </p:ext>
            </p:extLst>
          </p:nvPr>
        </p:nvGraphicFramePr>
        <p:xfrm>
          <a:off x="1546167" y="2837846"/>
          <a:ext cx="8911244" cy="3513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5622">
                  <a:extLst>
                    <a:ext uri="{9D8B030D-6E8A-4147-A177-3AD203B41FA5}">
                      <a16:colId xmlns:a16="http://schemas.microsoft.com/office/drawing/2014/main" val="4074949264"/>
                    </a:ext>
                  </a:extLst>
                </a:gridCol>
                <a:gridCol w="4455622">
                  <a:extLst>
                    <a:ext uri="{9D8B030D-6E8A-4147-A177-3AD203B41FA5}">
                      <a16:colId xmlns:a16="http://schemas.microsoft.com/office/drawing/2014/main" val="335970817"/>
                    </a:ext>
                  </a:extLst>
                </a:gridCol>
              </a:tblGrid>
              <a:tr h="1244484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Communication, AI, and New Technologies</a:t>
                      </a:r>
                      <a:r>
                        <a:rPr lang="en-US" sz="24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US" sz="2400" dirty="0">
                        <a:effectLst/>
                      </a:endParaRPr>
                    </a:p>
                  </a:txBody>
                  <a:tcPr>
                    <a:lnL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9D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Environment, Migration, and Demographic Change</a:t>
                      </a:r>
                      <a:r>
                        <a:rPr lang="en-US" sz="24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US" sz="2400" dirty="0">
                        <a:effectLst/>
                      </a:endParaRPr>
                    </a:p>
                  </a:txBody>
                  <a:tcPr>
                    <a:lnL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9D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8374"/>
                  </a:ext>
                </a:extLst>
              </a:tr>
              <a:tr h="1024108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Governance and Institutions</a:t>
                      </a:r>
                      <a:r>
                        <a:rPr lang="en-US" sz="24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US" sz="2400" dirty="0">
                        <a:effectLst/>
                      </a:endParaRPr>
                    </a:p>
                  </a:txBody>
                  <a:tcPr>
                    <a:lnL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9D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Health, Wellbeing and Communities </a:t>
                      </a:r>
                      <a:r>
                        <a:rPr lang="en-US" sz="24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US" sz="2400" dirty="0">
                        <a:effectLst/>
                      </a:endParaRPr>
                    </a:p>
                  </a:txBody>
                  <a:tcPr>
                    <a:lnL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9D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544547"/>
                  </a:ext>
                </a:extLst>
              </a:tr>
              <a:tr h="1244484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Securities: Justice, Economies, and Conflict</a:t>
                      </a:r>
                      <a:r>
                        <a:rPr lang="en-US" sz="24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US" sz="2400" dirty="0">
                        <a:effectLst/>
                      </a:endParaRPr>
                    </a:p>
                  </a:txBody>
                  <a:tcPr>
                    <a:lnL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9D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Social Inequalities</a:t>
                      </a:r>
                      <a:r>
                        <a:rPr lang="en-US" sz="24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US" sz="2400" dirty="0">
                        <a:effectLst/>
                      </a:endParaRPr>
                    </a:p>
                  </a:txBody>
                  <a:tcPr>
                    <a:lnL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01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9D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131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7201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899" y="334580"/>
            <a:ext cx="7084035" cy="1171634"/>
          </a:xfrm>
        </p:spPr>
        <p:txBody>
          <a:bodyPr/>
          <a:lstStyle/>
          <a:p>
            <a:r>
              <a:rPr lang="en-US" spc="-10" dirty="0"/>
              <a:t>Supervisor-led</a:t>
            </a:r>
            <a:r>
              <a:rPr lang="en-US" spc="20" dirty="0"/>
              <a:t> </a:t>
            </a:r>
            <a:r>
              <a:rPr lang="en-US" spc="-5" dirty="0"/>
              <a:t>Studentships</a:t>
            </a:r>
            <a:br>
              <a:rPr lang="en-US" spc="-5" dirty="0"/>
            </a:br>
            <a:r>
              <a:rPr lang="en-GB" sz="2400" dirty="0">
                <a:solidFill>
                  <a:srgbClr val="1B9D8E"/>
                </a:solidFill>
                <a:latin typeface="Calibri"/>
                <a:cs typeface="Calibri"/>
              </a:rPr>
              <a:t>Introducing “Research in Practice”</a:t>
            </a:r>
            <a:br>
              <a:rPr lang="en-GB" sz="2400" dirty="0">
                <a:solidFill>
                  <a:srgbClr val="1B9D8E"/>
                </a:solidFill>
                <a:latin typeface="Calibri"/>
                <a:cs typeface="Calibri"/>
              </a:rPr>
            </a:br>
            <a:endParaRPr lang="en-GB" dirty="0">
              <a:solidFill>
                <a:srgbClr val="1B9D8E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CCCF80-31BE-4608-8A7C-9BBE193423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593" y="1313793"/>
            <a:ext cx="11929241" cy="5209627"/>
          </a:xfrm>
        </p:spPr>
        <p:txBody>
          <a:bodyPr/>
          <a:lstStyle/>
          <a:p>
            <a:pPr marL="152387" indent="0" algn="just" fontAlgn="base">
              <a:lnSpc>
                <a:spcPct val="107000"/>
              </a:lnSpc>
              <a:spcAft>
                <a:spcPts val="0"/>
              </a:spcAft>
              <a:buNone/>
            </a:pPr>
            <a:r>
              <a:rPr lang="en-GB" sz="2000" dirty="0">
                <a:latin typeface="Calibri"/>
                <a:cs typeface="Calibri"/>
              </a:rPr>
              <a:t>Through Research in Practice, SGSSS seeks to equip ESRC funded students to be confident collaborating across sectors and disciplinary boundaries.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>
                <a:latin typeface="Calibri"/>
                <a:cs typeface="Calibri"/>
              </a:rPr>
              <a:t>The placement must be separate to the PhD student’s research and be designed to support their researcher development, sector knowledge and transferable skills.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>
                <a:latin typeface="Calibri"/>
                <a:cs typeface="Calibri"/>
              </a:rPr>
              <a:t>Students must undertake the placement in the second or third year of their PhD study, with more than 3 months remaining before their funding end date.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>
                <a:latin typeface="Calibri"/>
                <a:cs typeface="Calibri"/>
              </a:rPr>
              <a:t>Placements can take place within academia or outside academia.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>
                <a:latin typeface="Calibri"/>
                <a:cs typeface="Calibri"/>
              </a:rPr>
              <a:t>Academic placements must not be undertaken with the student’s current supervisor and/or research team.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>
                <a:latin typeface="Calibri"/>
                <a:cs typeface="Calibri"/>
              </a:rPr>
              <a:t>Placements must provide opportunity to apply their research skills in new environments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>
                <a:latin typeface="Calibri"/>
                <a:cs typeface="Calibri"/>
              </a:rPr>
              <a:t>Students will discuss placement plans with their supervisor team and SGSSS at the Development Needs Analysis.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>
                <a:latin typeface="Calibri"/>
                <a:cs typeface="Calibri"/>
              </a:rPr>
              <a:t>SGSSS must approve all placement proposals in advance to confirm that they meet the placement requirements. </a:t>
            </a:r>
          </a:p>
          <a:p>
            <a:pPr marL="152387" indent="0">
              <a:buNone/>
            </a:pPr>
            <a:r>
              <a:rPr lang="en-GB" sz="2000" dirty="0">
                <a:latin typeface="Calibri"/>
                <a:cs typeface="Calibri"/>
              </a:rPr>
              <a:t>For more on placements, click </a:t>
            </a:r>
            <a:r>
              <a:rPr lang="en-GB" sz="2000" dirty="0">
                <a:latin typeface="Calibri"/>
                <a:cs typeface="Calibri"/>
                <a:hlinkClick r:id="rId3"/>
              </a:rPr>
              <a:t>here</a:t>
            </a:r>
            <a:r>
              <a:rPr lang="en-GB" sz="2000" dirty="0">
                <a:latin typeface="Calibri"/>
                <a:cs typeface="Calibri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47547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899" y="334580"/>
            <a:ext cx="7084035" cy="1171634"/>
          </a:xfrm>
        </p:spPr>
        <p:txBody>
          <a:bodyPr/>
          <a:lstStyle/>
          <a:p>
            <a:r>
              <a:rPr lang="en-US" spc="-10" dirty="0"/>
              <a:t>Supervisor-led</a:t>
            </a:r>
            <a:r>
              <a:rPr lang="en-US" spc="20" dirty="0"/>
              <a:t> </a:t>
            </a:r>
            <a:r>
              <a:rPr lang="en-US" spc="-5" dirty="0"/>
              <a:t>Studentships</a:t>
            </a:r>
            <a:br>
              <a:rPr lang="en-US" spc="-5" dirty="0"/>
            </a:br>
            <a:r>
              <a:rPr lang="en-GB" sz="2400" dirty="0">
                <a:solidFill>
                  <a:srgbClr val="1B9D8E"/>
                </a:solidFill>
                <a:latin typeface="Calibri"/>
                <a:cs typeface="Calibri"/>
              </a:rPr>
              <a:t>Key</a:t>
            </a:r>
            <a:r>
              <a:rPr lang="en-GB" sz="2400" spc="-35" dirty="0">
                <a:solidFill>
                  <a:srgbClr val="1B9D8E"/>
                </a:solidFill>
                <a:latin typeface="Calibri"/>
                <a:cs typeface="Calibri"/>
              </a:rPr>
              <a:t> </a:t>
            </a:r>
            <a:r>
              <a:rPr lang="en-GB" sz="2400" spc="-5" dirty="0">
                <a:solidFill>
                  <a:srgbClr val="1B9D8E"/>
                </a:solidFill>
              </a:rPr>
              <a:t>notes for new supervisors</a:t>
            </a:r>
            <a:endParaRPr lang="en-GB" dirty="0">
              <a:solidFill>
                <a:srgbClr val="1B9D8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449562" y="1857673"/>
            <a:ext cx="11288009" cy="2764204"/>
          </a:xfrm>
        </p:spPr>
        <p:txBody>
          <a:bodyPr/>
          <a:lstStyle/>
          <a:p>
            <a:pPr marL="342900" indent="-342900">
              <a:spcAft>
                <a:spcPts val="800"/>
              </a:spcAft>
              <a:buFont typeface="Wingdings"/>
              <a:buChar char="§"/>
              <a:tabLst>
                <a:tab pos="354965" algn="l"/>
                <a:tab pos="355600" algn="l"/>
              </a:tabLst>
            </a:pPr>
            <a:r>
              <a:rPr lang="en-US" spc="-5" dirty="0">
                <a:solidFill>
                  <a:srgbClr val="000000"/>
                </a:solidFill>
                <a:latin typeface="Calibri"/>
                <a:cs typeface="Calibri"/>
              </a:rPr>
              <a:t>In 2021 we introduced a new element to our marking Framework – the Whole Person Approach – all successful applicants to our supervisor led competitions will be expected to use this in recruiting students – you will receive guidance on this following our panel decisions.</a:t>
            </a:r>
            <a:endParaRPr lang="en-US" spc="-5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342900" indent="-342900">
              <a:spcAft>
                <a:spcPts val="800"/>
              </a:spcAft>
              <a:buFont typeface="Wingdings"/>
              <a:buChar char="§"/>
              <a:tabLst>
                <a:tab pos="354965" algn="l"/>
                <a:tab pos="355600" algn="l"/>
              </a:tabLst>
            </a:pPr>
            <a:r>
              <a:rPr lang="en-US" spc="-5" dirty="0">
                <a:latin typeface="Calibri"/>
                <a:ea typeface="Calibri"/>
                <a:cs typeface="Calibri"/>
              </a:rPr>
              <a:t>In 2020 the ESRC changed its recruitment policy on international students – we are now able to recruit international students up to a maximum of 30% of our total allocation. This is complex to implement across competitions and so successful supervisors will receive guidance on recruitment.</a:t>
            </a:r>
          </a:p>
        </p:txBody>
      </p:sp>
    </p:spTree>
    <p:extLst>
      <p:ext uri="{BB962C8B-B14F-4D97-AF65-F5344CB8AC3E}">
        <p14:creationId xmlns:p14="http://schemas.microsoft.com/office/powerpoint/2010/main" val="622760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899" y="334580"/>
            <a:ext cx="7084035" cy="1171634"/>
          </a:xfrm>
        </p:spPr>
        <p:txBody>
          <a:bodyPr/>
          <a:lstStyle/>
          <a:p>
            <a:r>
              <a:rPr lang="en-US" spc="-10" dirty="0"/>
              <a:t>Supervisor-led</a:t>
            </a:r>
            <a:r>
              <a:rPr lang="en-US" spc="20" dirty="0"/>
              <a:t> </a:t>
            </a:r>
            <a:r>
              <a:rPr lang="en-US" spc="-5" dirty="0"/>
              <a:t>Studentships</a:t>
            </a:r>
            <a:br>
              <a:rPr lang="en-US" spc="-5" dirty="0"/>
            </a:br>
            <a:r>
              <a:rPr lang="en-GB" sz="2400" dirty="0">
                <a:solidFill>
                  <a:srgbClr val="1B9D8E"/>
                </a:solidFill>
                <a:latin typeface="Calibri"/>
                <a:cs typeface="Calibri"/>
              </a:rPr>
              <a:t>There are three separate competitions</a:t>
            </a:r>
            <a:endParaRPr lang="en-GB" dirty="0">
              <a:solidFill>
                <a:srgbClr val="1B9D8E"/>
              </a:solidFill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3E15250B-3624-4B9D-B3DB-8577FEFED0CE}"/>
              </a:ext>
            </a:extLst>
          </p:cNvPr>
          <p:cNvSpPr txBox="1"/>
          <p:nvPr/>
        </p:nvSpPr>
        <p:spPr>
          <a:xfrm>
            <a:off x="689673" y="1798002"/>
            <a:ext cx="6658777" cy="2960426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Calibri"/>
                <a:cs typeface="Calibri"/>
              </a:rPr>
              <a:t>Steers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Competition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en-US" sz="2000" dirty="0">
                <a:solidFill>
                  <a:srgbClr val="1B9D8E"/>
                </a:solidFill>
                <a:latin typeface="Calibri"/>
                <a:cs typeface="Calibri"/>
              </a:rPr>
              <a:t>3</a:t>
            </a:r>
            <a:r>
              <a:rPr sz="2000" spc="-10" dirty="0">
                <a:solidFill>
                  <a:srgbClr val="1B9D8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B9D8E"/>
                </a:solidFill>
                <a:latin typeface="Calibri"/>
                <a:cs typeface="Calibri"/>
              </a:rPr>
              <a:t>awards</a:t>
            </a:r>
            <a:r>
              <a:rPr sz="2000" spc="-15" dirty="0">
                <a:solidFill>
                  <a:srgbClr val="1B9D8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B9D8E"/>
                </a:solidFill>
                <a:latin typeface="Calibri"/>
                <a:cs typeface="Calibri"/>
              </a:rPr>
              <a:t>in</a:t>
            </a:r>
            <a:r>
              <a:rPr sz="2000" spc="-5" dirty="0">
                <a:solidFill>
                  <a:srgbClr val="1B9D8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B9D8E"/>
                </a:solidFill>
                <a:latin typeface="Calibri"/>
                <a:cs typeface="Calibri"/>
              </a:rPr>
              <a:t>each</a:t>
            </a:r>
            <a:r>
              <a:rPr sz="2000" spc="-25" dirty="0">
                <a:solidFill>
                  <a:srgbClr val="1B9D8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B9D8E"/>
                </a:solidFill>
                <a:latin typeface="Calibri"/>
                <a:cs typeface="Calibri"/>
              </a:rPr>
              <a:t>of</a:t>
            </a:r>
            <a:r>
              <a:rPr sz="2000" spc="-5" dirty="0">
                <a:solidFill>
                  <a:srgbClr val="1B9D8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B9D8E"/>
                </a:solidFill>
                <a:latin typeface="Calibri"/>
                <a:cs typeface="Calibri"/>
              </a:rPr>
              <a:t>the</a:t>
            </a:r>
            <a:r>
              <a:rPr sz="2000" spc="10" dirty="0">
                <a:solidFill>
                  <a:srgbClr val="1B9D8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B9D8E"/>
                </a:solidFill>
                <a:latin typeface="Calibri"/>
                <a:cs typeface="Calibri"/>
              </a:rPr>
              <a:t>following</a:t>
            </a:r>
            <a:r>
              <a:rPr sz="2000" spc="-40" dirty="0">
                <a:solidFill>
                  <a:srgbClr val="1B9D8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B9D8E"/>
                </a:solidFill>
                <a:latin typeface="Calibri"/>
                <a:cs typeface="Calibri"/>
              </a:rPr>
              <a:t>steers</a:t>
            </a:r>
            <a:endParaRPr sz="2000" dirty="0">
              <a:solidFill>
                <a:srgbClr val="1B9D8E"/>
              </a:solidFill>
              <a:latin typeface="Calibri"/>
              <a:cs typeface="Calibri"/>
            </a:endParaRPr>
          </a:p>
          <a:p>
            <a:pPr marL="608330" indent="-287020">
              <a:lnSpc>
                <a:spcPct val="100000"/>
              </a:lnSpc>
              <a:spcBef>
                <a:spcPts val="415"/>
              </a:spcBef>
              <a:buClr>
                <a:srgbClr val="000000"/>
              </a:buClr>
              <a:buFont typeface="Arial"/>
              <a:buChar char="•"/>
              <a:tabLst>
                <a:tab pos="608330" algn="l"/>
                <a:tab pos="608965" algn="l"/>
              </a:tabLst>
            </a:pPr>
            <a:r>
              <a:rPr sz="1400" spc="-5" dirty="0">
                <a:solidFill>
                  <a:srgbClr val="BE62AB"/>
                </a:solidFill>
                <a:latin typeface="Calibri"/>
                <a:cs typeface="Calibri"/>
              </a:rPr>
              <a:t>Advanced</a:t>
            </a:r>
            <a:r>
              <a:rPr sz="1400" spc="10" dirty="0">
                <a:solidFill>
                  <a:srgbClr val="BE62AB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BE62AB"/>
                </a:solidFill>
                <a:latin typeface="Calibri"/>
                <a:cs typeface="Calibri"/>
              </a:rPr>
              <a:t>Quantitative</a:t>
            </a:r>
            <a:r>
              <a:rPr sz="1400" spc="20" dirty="0">
                <a:solidFill>
                  <a:srgbClr val="BE62AB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BE62AB"/>
                </a:solidFill>
                <a:latin typeface="Calibri"/>
                <a:cs typeface="Calibri"/>
              </a:rPr>
              <a:t>Methods</a:t>
            </a:r>
            <a:endParaRPr sz="1400" dirty="0">
              <a:solidFill>
                <a:srgbClr val="BE62AB"/>
              </a:solidFill>
              <a:latin typeface="Calibri"/>
              <a:cs typeface="Calibri"/>
            </a:endParaRPr>
          </a:p>
          <a:p>
            <a:pPr marL="608330" indent="-28702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608330" algn="l"/>
                <a:tab pos="608965" algn="l"/>
              </a:tabLst>
            </a:pPr>
            <a:r>
              <a:rPr sz="1400" dirty="0">
                <a:solidFill>
                  <a:srgbClr val="BE62AB"/>
                </a:solidFill>
                <a:latin typeface="Calibri"/>
                <a:cs typeface="Calibri"/>
              </a:rPr>
              <a:t>Data</a:t>
            </a:r>
            <a:r>
              <a:rPr lang="en-GB" sz="1400" spc="-35" dirty="0">
                <a:solidFill>
                  <a:srgbClr val="BE62AB"/>
                </a:solidFill>
                <a:latin typeface="Calibri"/>
                <a:cs typeface="Calibri"/>
              </a:rPr>
              <a:t>se</a:t>
            </a:r>
            <a:r>
              <a:rPr sz="1400" spc="-5" dirty="0">
                <a:solidFill>
                  <a:srgbClr val="BE62AB"/>
                </a:solidFill>
                <a:latin typeface="Calibri"/>
                <a:cs typeface="Calibri"/>
              </a:rPr>
              <a:t>t</a:t>
            </a:r>
            <a:endParaRPr sz="1400" dirty="0">
              <a:solidFill>
                <a:srgbClr val="BE62AB"/>
              </a:solidFill>
              <a:latin typeface="Calibri"/>
              <a:cs typeface="Calibri"/>
            </a:endParaRPr>
          </a:p>
          <a:p>
            <a:pPr marL="608330" indent="-287020">
              <a:lnSpc>
                <a:spcPct val="100000"/>
              </a:lnSpc>
              <a:spcBef>
                <a:spcPts val="5"/>
              </a:spcBef>
              <a:buClr>
                <a:srgbClr val="000000"/>
              </a:buClr>
              <a:buFont typeface="Arial"/>
              <a:buChar char="•"/>
              <a:tabLst>
                <a:tab pos="608330" algn="l"/>
                <a:tab pos="608965" algn="l"/>
              </a:tabLst>
            </a:pPr>
            <a:r>
              <a:rPr sz="1400" spc="-5" dirty="0">
                <a:solidFill>
                  <a:srgbClr val="BE62AB"/>
                </a:solidFill>
                <a:latin typeface="Calibri"/>
                <a:cs typeface="Calibri"/>
              </a:rPr>
              <a:t>Interdisciplinary</a:t>
            </a:r>
            <a:endParaRPr sz="1400" dirty="0">
              <a:solidFill>
                <a:srgbClr val="BE62AB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15"/>
              </a:spcBef>
            </a:pPr>
            <a:r>
              <a:rPr sz="2000" b="1" dirty="0">
                <a:latin typeface="Calibri"/>
                <a:cs typeface="Calibri"/>
              </a:rPr>
              <a:t>'Open'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Collaborative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Competition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en-GB" sz="2000" spc="5" dirty="0">
                <a:solidFill>
                  <a:srgbClr val="1B9D8E"/>
                </a:solidFill>
                <a:latin typeface="Calibri"/>
                <a:cs typeface="Calibri"/>
              </a:rPr>
              <a:t>~15</a:t>
            </a:r>
            <a:r>
              <a:rPr sz="2000" spc="-80" dirty="0">
                <a:solidFill>
                  <a:srgbClr val="1B9D8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B9D8E"/>
                </a:solidFill>
                <a:latin typeface="Calibri"/>
                <a:cs typeface="Calibri"/>
              </a:rPr>
              <a:t>awards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000" b="1" spc="-5" dirty="0">
                <a:latin typeface="Calibri"/>
                <a:cs typeface="Calibri"/>
              </a:rPr>
              <a:t>Skills Development </a:t>
            </a:r>
            <a:r>
              <a:rPr sz="2000" b="1" dirty="0">
                <a:latin typeface="Calibri"/>
                <a:cs typeface="Calibri"/>
              </a:rPr>
              <a:t>Scotland </a:t>
            </a:r>
            <a:r>
              <a:rPr sz="2000" b="1" spc="-5" dirty="0">
                <a:latin typeface="Calibri"/>
                <a:cs typeface="Calibri"/>
              </a:rPr>
              <a:t>Collaborative </a:t>
            </a:r>
            <a:r>
              <a:rPr sz="2000" b="1" spc="-4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Competition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solidFill>
                  <a:srgbClr val="A8218E"/>
                </a:solidFill>
                <a:latin typeface="Calibri"/>
                <a:cs typeface="Calibri"/>
              </a:rPr>
              <a:t> </a:t>
            </a:r>
            <a:r>
              <a:rPr lang="en-GB" sz="2000" spc="-10" dirty="0">
                <a:solidFill>
                  <a:srgbClr val="1B9D8E"/>
                </a:solidFill>
                <a:latin typeface="Calibri"/>
                <a:cs typeface="Calibri"/>
              </a:rPr>
              <a:t>Up to 3 </a:t>
            </a:r>
            <a:r>
              <a:rPr sz="2000" dirty="0">
                <a:solidFill>
                  <a:srgbClr val="1B9D8E"/>
                </a:solidFill>
                <a:latin typeface="Calibri"/>
                <a:cs typeface="Calibri"/>
              </a:rPr>
              <a:t>awards</a:t>
            </a: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C9801C61-5906-4588-BE3E-67B298BE8B21}"/>
              </a:ext>
            </a:extLst>
          </p:cNvPr>
          <p:cNvSpPr/>
          <p:nvPr/>
        </p:nvSpPr>
        <p:spPr>
          <a:xfrm>
            <a:off x="7190601" y="1147156"/>
            <a:ext cx="5001399" cy="2857685"/>
          </a:xfrm>
          <a:custGeom>
            <a:avLst/>
            <a:gdLst/>
            <a:ahLst/>
            <a:cxnLst/>
            <a:rect l="l" t="t" r="r" b="b"/>
            <a:pathLst>
              <a:path w="3374390" h="3351529">
                <a:moveTo>
                  <a:pt x="3374123" y="0"/>
                </a:moveTo>
                <a:lnTo>
                  <a:pt x="6096" y="0"/>
                </a:lnTo>
                <a:lnTo>
                  <a:pt x="0" y="6096"/>
                </a:lnTo>
                <a:lnTo>
                  <a:pt x="0" y="3346704"/>
                </a:lnTo>
                <a:lnTo>
                  <a:pt x="6096" y="3351276"/>
                </a:lnTo>
                <a:lnTo>
                  <a:pt x="3374123" y="3351276"/>
                </a:lnTo>
                <a:lnTo>
                  <a:pt x="3374123" y="3339084"/>
                </a:lnTo>
                <a:lnTo>
                  <a:pt x="3374123" y="3326892"/>
                </a:lnTo>
                <a:lnTo>
                  <a:pt x="3374123" y="25908"/>
                </a:lnTo>
                <a:lnTo>
                  <a:pt x="3374123" y="12192"/>
                </a:lnTo>
                <a:lnTo>
                  <a:pt x="3374123" y="0"/>
                </a:lnTo>
                <a:close/>
              </a:path>
            </a:pathLst>
          </a:custGeom>
          <a:solidFill>
            <a:srgbClr val="1B9D8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5">
            <a:extLst>
              <a:ext uri="{FF2B5EF4-FFF2-40B4-BE49-F238E27FC236}">
                <a16:creationId xmlns:a16="http://schemas.microsoft.com/office/drawing/2014/main" id="{2E143A48-1A7D-4790-9462-0756DB27DD6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48175" y="1350341"/>
            <a:ext cx="908304" cy="8953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7A3505-DFFF-4184-AD0C-F0FDB5033E5A}"/>
              </a:ext>
            </a:extLst>
          </p:cNvPr>
          <p:cNvSpPr txBox="1"/>
          <p:nvPr/>
        </p:nvSpPr>
        <p:spPr>
          <a:xfrm>
            <a:off x="7154501" y="1511662"/>
            <a:ext cx="4801978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4945">
              <a:lnSpc>
                <a:spcPct val="100000"/>
              </a:lnSpc>
              <a:spcBef>
                <a:spcPts val="1200"/>
              </a:spcBef>
            </a:pPr>
            <a:r>
              <a:rPr lang="en-GB" sz="2400" b="1" spc="-5" dirty="0">
                <a:solidFill>
                  <a:srgbClr val="FBF9F6"/>
                </a:solidFill>
                <a:latin typeface="Calibri"/>
                <a:cs typeface="Calibri"/>
              </a:rPr>
              <a:t>Dates</a:t>
            </a:r>
            <a:r>
              <a:rPr lang="en-GB" sz="2400" b="1" spc="-25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lang="en-GB" sz="2400" b="1" dirty="0">
                <a:solidFill>
                  <a:srgbClr val="FBF9F6"/>
                </a:solidFill>
                <a:latin typeface="Calibri"/>
                <a:cs typeface="Calibri"/>
              </a:rPr>
              <a:t>for</a:t>
            </a:r>
            <a:r>
              <a:rPr lang="en-GB" sz="2400" b="1" spc="-15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lang="en-GB" sz="2400" b="1" dirty="0">
                <a:solidFill>
                  <a:srgbClr val="FBF9F6"/>
                </a:solidFill>
                <a:latin typeface="Calibri"/>
                <a:cs typeface="Calibri"/>
              </a:rPr>
              <a:t>your</a:t>
            </a:r>
            <a:r>
              <a:rPr lang="en-GB" sz="2400" b="1" spc="-15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lang="en-GB" sz="2400" b="1" spc="-10" dirty="0">
                <a:solidFill>
                  <a:srgbClr val="FBF9F6"/>
                </a:solidFill>
                <a:latin typeface="Calibri"/>
                <a:cs typeface="Calibri"/>
              </a:rPr>
              <a:t>diary</a:t>
            </a:r>
            <a:endParaRPr lang="en-GB" sz="2400" dirty="0">
              <a:latin typeface="Calibri"/>
              <a:cs typeface="Calibri"/>
            </a:endParaRPr>
          </a:p>
          <a:p>
            <a:pPr marL="479425" indent="-285115">
              <a:lnSpc>
                <a:spcPct val="100000"/>
              </a:lnSpc>
              <a:spcBef>
                <a:spcPts val="600"/>
              </a:spcBef>
              <a:buFont typeface="Arial"/>
              <a:buChar char="▪"/>
              <a:tabLst>
                <a:tab pos="479425" algn="l"/>
                <a:tab pos="480059" algn="l"/>
              </a:tabLst>
            </a:pPr>
            <a:r>
              <a:rPr lang="en-GB" sz="2400" b="1" spc="-5" dirty="0">
                <a:solidFill>
                  <a:srgbClr val="FBF9F6"/>
                </a:solidFill>
                <a:latin typeface="Calibri"/>
                <a:cs typeface="Calibri"/>
              </a:rPr>
              <a:t>15th October:</a:t>
            </a:r>
            <a:r>
              <a:rPr lang="en-GB" sz="2400" b="1" spc="-40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lang="en-GB" sz="2400" spc="-5" dirty="0">
                <a:solidFill>
                  <a:srgbClr val="FBF9F6"/>
                </a:solidFill>
                <a:latin typeface="Calibri"/>
                <a:cs typeface="Calibri"/>
              </a:rPr>
              <a:t>Deadline</a:t>
            </a:r>
            <a:endParaRPr lang="en-GB" sz="2400" dirty="0">
              <a:latin typeface="Calibri"/>
              <a:cs typeface="Calibri"/>
            </a:endParaRPr>
          </a:p>
          <a:p>
            <a:pPr marL="479425" marR="109220">
              <a:lnSpc>
                <a:spcPct val="100000"/>
              </a:lnSpc>
            </a:pPr>
            <a:r>
              <a:rPr lang="en-GB" sz="2400" spc="-5" dirty="0">
                <a:solidFill>
                  <a:srgbClr val="FBF9F6"/>
                </a:solidFill>
                <a:latin typeface="Calibri"/>
                <a:cs typeface="Calibri"/>
              </a:rPr>
              <a:t>for Collaborative Competition </a:t>
            </a:r>
            <a:r>
              <a:rPr lang="en-GB" sz="2400" spc="-395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lang="en-GB" sz="2400" dirty="0">
                <a:solidFill>
                  <a:srgbClr val="FBF9F6"/>
                </a:solidFill>
                <a:latin typeface="Calibri"/>
                <a:cs typeface="Calibri"/>
              </a:rPr>
              <a:t>and</a:t>
            </a:r>
            <a:r>
              <a:rPr lang="en-GB" sz="2400" spc="5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lang="en-GB" sz="2400" spc="-5" dirty="0">
                <a:solidFill>
                  <a:srgbClr val="FBF9F6"/>
                </a:solidFill>
                <a:latin typeface="Calibri"/>
                <a:cs typeface="Calibri"/>
              </a:rPr>
              <a:t>SDS</a:t>
            </a:r>
            <a:r>
              <a:rPr lang="en-GB" sz="2400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lang="en-GB" sz="2400" spc="-5" dirty="0">
                <a:solidFill>
                  <a:srgbClr val="FBF9F6"/>
                </a:solidFill>
                <a:latin typeface="Calibri"/>
                <a:cs typeface="Calibri"/>
              </a:rPr>
              <a:t>Collaborative </a:t>
            </a:r>
            <a:r>
              <a:rPr lang="en-GB" sz="2400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lang="en-GB" sz="2400" spc="-5" dirty="0">
                <a:solidFill>
                  <a:srgbClr val="FBF9F6"/>
                </a:solidFill>
                <a:latin typeface="Calibri"/>
                <a:cs typeface="Calibri"/>
              </a:rPr>
              <a:t>Competition</a:t>
            </a:r>
            <a:r>
              <a:rPr lang="en-GB" sz="2400" spc="20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lang="en-GB" sz="2400" spc="-5" dirty="0">
                <a:solidFill>
                  <a:srgbClr val="FBF9F6"/>
                </a:solidFill>
                <a:latin typeface="Calibri"/>
                <a:cs typeface="Calibri"/>
              </a:rPr>
              <a:t>Applications</a:t>
            </a:r>
            <a:endParaRPr lang="en-GB" sz="2400" dirty="0">
              <a:latin typeface="Calibri"/>
              <a:cs typeface="Calibri"/>
            </a:endParaRPr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78999884-4CEB-479D-9BDA-482A8755B7CF}"/>
              </a:ext>
            </a:extLst>
          </p:cNvPr>
          <p:cNvSpPr txBox="1"/>
          <p:nvPr/>
        </p:nvSpPr>
        <p:spPr>
          <a:xfrm>
            <a:off x="8209934" y="4328534"/>
            <a:ext cx="3292393" cy="591187"/>
          </a:xfrm>
          <a:prstGeom prst="rect">
            <a:avLst/>
          </a:prstGeom>
          <a:solidFill>
            <a:srgbClr val="1B9D8E"/>
          </a:solidFill>
        </p:spPr>
        <p:txBody>
          <a:bodyPr vert="horz" wrap="square" lIns="0" tIns="36830" rIns="0" bIns="0" rtlCol="0">
            <a:spAutoFit/>
          </a:bodyPr>
          <a:lstStyle/>
          <a:p>
            <a:pPr marR="126364" algn="ctr">
              <a:lnSpc>
                <a:spcPct val="100000"/>
              </a:lnSpc>
              <a:spcBef>
                <a:spcPts val="290"/>
              </a:spcBef>
            </a:pPr>
            <a:r>
              <a:rPr lang="en-GB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FBF9F6"/>
                </a:solidFill>
                <a:latin typeface="Calibri"/>
                <a:cs typeface="Calibri"/>
              </a:rPr>
              <a:t>Please</a:t>
            </a:r>
            <a:r>
              <a:rPr spc="-40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FBF9F6"/>
                </a:solidFill>
                <a:latin typeface="Calibri"/>
                <a:cs typeface="Calibri"/>
              </a:rPr>
              <a:t>note</a:t>
            </a:r>
            <a:r>
              <a:rPr spc="-35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FBF9F6"/>
                </a:solidFill>
                <a:latin typeface="Calibri"/>
                <a:cs typeface="Calibri"/>
              </a:rPr>
              <a:t>institutions</a:t>
            </a:r>
            <a:r>
              <a:rPr spc="-50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spc="5" dirty="0">
                <a:solidFill>
                  <a:srgbClr val="FBF9F6"/>
                </a:solidFill>
                <a:latin typeface="Calibri"/>
                <a:cs typeface="Calibri"/>
              </a:rPr>
              <a:t>may</a:t>
            </a:r>
            <a:r>
              <a:rPr spc="-25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FBF9F6"/>
                </a:solidFill>
                <a:latin typeface="Calibri"/>
                <a:cs typeface="Calibri"/>
              </a:rPr>
              <a:t>set</a:t>
            </a:r>
            <a:r>
              <a:rPr spc="-30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FBF9F6"/>
                </a:solidFill>
                <a:latin typeface="Calibri"/>
                <a:cs typeface="Calibri"/>
              </a:rPr>
              <a:t>their</a:t>
            </a:r>
            <a:r>
              <a:rPr spc="-10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FBF9F6"/>
                </a:solidFill>
                <a:latin typeface="Calibri"/>
                <a:cs typeface="Calibri"/>
              </a:rPr>
              <a:t>own </a:t>
            </a:r>
            <a:r>
              <a:rPr spc="-235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FBF9F6"/>
                </a:solidFill>
                <a:latin typeface="Calibri"/>
                <a:cs typeface="Calibri"/>
              </a:rPr>
              <a:t>internal</a:t>
            </a:r>
            <a:r>
              <a:rPr spc="-25" dirty="0">
                <a:solidFill>
                  <a:srgbClr val="FBF9F6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FBF9F6"/>
                </a:solidFill>
                <a:latin typeface="Calibri"/>
                <a:cs typeface="Calibri"/>
              </a:rPr>
              <a:t>deadlines</a:t>
            </a:r>
            <a:endParaRPr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7890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899" y="334580"/>
            <a:ext cx="7084035" cy="1171634"/>
          </a:xfrm>
        </p:spPr>
        <p:txBody>
          <a:bodyPr/>
          <a:lstStyle/>
          <a:p>
            <a:r>
              <a:rPr lang="en-GB" sz="3730" b="1" i="0" u="none" strike="noStrike" dirty="0">
                <a:solidFill>
                  <a:srgbClr val="073B59"/>
                </a:solidFill>
                <a:effectLst/>
                <a:latin typeface="Calibri" panose="020F0502020204030204" pitchFamily="34" charset="0"/>
              </a:rPr>
              <a:t>Key tips for securing funding</a:t>
            </a:r>
            <a:r>
              <a:rPr lang="en-GB" sz="373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GB" sz="3730" b="0" spc="-20" dirty="0">
                <a:solidFill>
                  <a:srgbClr val="1B9D8E"/>
                </a:solidFill>
                <a:latin typeface="Calibri"/>
                <a:cs typeface="Calibri"/>
              </a:rPr>
            </a:br>
            <a:endParaRPr lang="en-GB" sz="3730" dirty="0">
              <a:solidFill>
                <a:srgbClr val="1B9D8E"/>
              </a:solidFill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3E15250B-3624-4B9D-B3DB-8577FEFED0CE}"/>
              </a:ext>
            </a:extLst>
          </p:cNvPr>
          <p:cNvSpPr txBox="1"/>
          <p:nvPr/>
        </p:nvSpPr>
        <p:spPr>
          <a:xfrm>
            <a:off x="299544" y="1166647"/>
            <a:ext cx="11592911" cy="5984331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effectLst/>
                <a:latin typeface="Calibri" panose="020F0502020204030204" pitchFamily="34" charset="0"/>
              </a:rPr>
              <a:t>Our review will include evaluations by academics outside the discipline area of the student/supervisor</a:t>
            </a:r>
            <a:r>
              <a:rPr lang="en-US" sz="2800" b="0" i="0" dirty="0">
                <a:effectLst/>
                <a:latin typeface="Calibri" panose="020F0502020204030204" pitchFamily="34" charset="0"/>
              </a:rPr>
              <a:t>​</a:t>
            </a:r>
            <a:endParaRPr lang="en-US" sz="2800" b="0" i="0" dirty="0">
              <a:effectLst/>
              <a:latin typeface="Arial" panose="020B0604020202020204" pitchFamily="34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effectLst/>
                <a:latin typeface="Calibri" panose="020F0502020204030204" pitchFamily="34" charset="0"/>
              </a:rPr>
              <a:t>So, there is a need to communicate clearly the logic, value and broader impact of the research to colleagues in other disciplines</a:t>
            </a:r>
            <a:r>
              <a:rPr lang="en-US" sz="2800" b="0" i="0" dirty="0">
                <a:effectLst/>
                <a:latin typeface="Calibri" panose="020F0502020204030204" pitchFamily="34" charset="0"/>
              </a:rPr>
              <a:t>​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</a:rPr>
              <a:t>Consider the wider social/economic/academic contribution of the thesis. Can you link these to ESRC strategic ambitions? Look at PhDs funded by ESRC</a:t>
            </a:r>
            <a:endParaRPr lang="en-US" sz="2800" dirty="0">
              <a:latin typeface="Arial" panose="020B0604020202020204" pitchFamily="34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effectLst/>
                <a:latin typeface="Calibri" panose="020F0502020204030204" pitchFamily="34" charset="0"/>
              </a:rPr>
              <a:t>The ESRC requires PhD research to be completed in 3 years (no writing-up year)</a:t>
            </a:r>
            <a:r>
              <a:rPr lang="en-US" sz="2800" b="0" i="0" dirty="0">
                <a:effectLst/>
                <a:latin typeface="Calibri" panose="020F0502020204030204" pitchFamily="34" charset="0"/>
              </a:rPr>
              <a:t>​ - </a:t>
            </a:r>
            <a:r>
              <a:rPr lang="en-US" sz="2800" b="0" i="0" u="none" strike="noStrike" dirty="0">
                <a:effectLst/>
                <a:latin typeface="Calibri" panose="020F0502020204030204" pitchFamily="34" charset="0"/>
              </a:rPr>
              <a:t>Our evaluation of applications will consider the feasibility of PhD projects carefully</a:t>
            </a:r>
            <a:r>
              <a:rPr lang="en-US" sz="2800" b="0" i="0" dirty="0">
                <a:effectLst/>
                <a:latin typeface="Calibri" panose="020F0502020204030204" pitchFamily="34" charset="0"/>
              </a:rPr>
              <a:t>​ - consider elements like data access/preparation, overseas elements </a:t>
            </a:r>
            <a:endParaRPr lang="en-US" sz="2800" b="0" i="0" dirty="0">
              <a:effectLst/>
              <a:latin typeface="Arial" panose="020B0604020202020204" pitchFamily="34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</a:rPr>
              <a:t>Use the ‘</a:t>
            </a:r>
            <a:r>
              <a:rPr lang="en-US" sz="2800" b="0" i="0" u="none" strike="noStrike" dirty="0">
                <a:effectLst/>
                <a:latin typeface="Calibri" panose="020F0502020204030204" pitchFamily="34" charset="0"/>
              </a:rPr>
              <a:t>risks’ section of the application form to explain contingency planning in the event of delays in order to maintain ambition in the proposal</a:t>
            </a:r>
            <a:endParaRPr lang="en-US" sz="2800" b="0" i="0" dirty="0">
              <a:effectLst/>
              <a:latin typeface="Arial" panose="020B0604020202020204" pitchFamily="34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effectLst/>
                <a:latin typeface="Calibri" panose="020F0502020204030204" pitchFamily="34" charset="0"/>
              </a:rPr>
              <a:t>Develop a collaborative application </a:t>
            </a:r>
            <a:r>
              <a:rPr lang="en-US" sz="2800" b="1" i="0" u="none" strike="noStrike" dirty="0">
                <a:effectLst/>
                <a:latin typeface="Calibri" panose="020F0502020204030204" pitchFamily="34" charset="0"/>
              </a:rPr>
              <a:t>with</a:t>
            </a:r>
            <a:r>
              <a:rPr lang="en-US" sz="2800" b="0" i="0" u="none" strike="noStrike" dirty="0">
                <a:effectLst/>
                <a:latin typeface="Calibri" panose="020F0502020204030204" pitchFamily="34" charset="0"/>
              </a:rPr>
              <a:t> the collaborative partner</a:t>
            </a:r>
          </a:p>
          <a:p>
            <a:pPr algn="l" rtl="0" fontAlgn="base"/>
            <a:endParaRPr lang="en-US" sz="2400" b="0" i="0" dirty="0">
              <a:solidFill>
                <a:srgbClr val="001D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031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5A660-4CD8-477A-9993-A3054ECEC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900" y="334580"/>
            <a:ext cx="7849934" cy="900800"/>
          </a:xfrm>
        </p:spPr>
        <p:txBody>
          <a:bodyPr/>
          <a:lstStyle/>
          <a:p>
            <a:r>
              <a:rPr lang="en-GB" sz="4000" b="1" i="0" u="none" strike="noStrike" dirty="0">
                <a:solidFill>
                  <a:srgbClr val="073B59"/>
                </a:solidFill>
                <a:effectLst/>
                <a:latin typeface="Calibri" panose="020F0502020204030204" pitchFamily="34" charset="0"/>
              </a:rPr>
              <a:t>Key tips for securing funding</a:t>
            </a:r>
            <a:r>
              <a:rPr lang="en-GB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F99CAA-F474-4526-8B4F-A5D0694AEA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1228" y="1366345"/>
            <a:ext cx="11634951" cy="4946755"/>
          </a:xfrm>
        </p:spPr>
        <p:txBody>
          <a:bodyPr/>
          <a:lstStyle/>
          <a:p>
            <a:pPr marL="608965" indent="-456565" fontAlgn="base">
              <a:buFont typeface="Arial" panose="020B0604020202020204" pitchFamily="34" charset="0"/>
              <a:buChar char="•"/>
            </a:pPr>
            <a:endParaRPr lang="en-US" dirty="0">
              <a:latin typeface="Calibri"/>
            </a:endParaRPr>
          </a:p>
          <a:p>
            <a:pPr marL="608965" indent="-456565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3B59"/>
                </a:solidFill>
                <a:latin typeface="Calibri"/>
              </a:rPr>
              <a:t>Pay close attention to the scoring criteria (reviewers are trained to use this)</a:t>
            </a:r>
            <a:endParaRPr lang="en-US" dirty="0">
              <a:latin typeface="Calibri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73B59"/>
                </a:solidFill>
                <a:effectLst/>
                <a:latin typeface="Calibri" panose="020F0502020204030204" pitchFamily="34" charset="0"/>
              </a:rPr>
              <a:t>Supervision and training – be specific and think beyond research skills to other things that will be useful to develop a student to thrive in and beyond the PhD  (dissemination, ethics, wellbeing, engagement with policymakers). Consider supervisor development needs.</a:t>
            </a:r>
            <a:endParaRPr lang="en-US" sz="2400" dirty="0">
              <a:solidFill>
                <a:srgbClr val="073B59"/>
              </a:solidFill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3B59"/>
                </a:solidFill>
                <a:latin typeface="Calibri" panose="020F0502020204030204" pitchFamily="34" charset="0"/>
              </a:rPr>
              <a:t>There is strong competition……. We do welcome re-submissions and we do provide feedback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5D4AFB-CCF1-4859-BE6F-C348A1B773B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0314265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idele template">
  <a:themeElements>
    <a:clrScheme name="SGSSS">
      <a:dk1>
        <a:srgbClr val="001D00"/>
      </a:dk1>
      <a:lt1>
        <a:srgbClr val="FCFAF7"/>
      </a:lt1>
      <a:dk2>
        <a:srgbClr val="001D00"/>
      </a:dk2>
      <a:lt2>
        <a:srgbClr val="FCFAF7"/>
      </a:lt2>
      <a:accent1>
        <a:srgbClr val="A8228E"/>
      </a:accent1>
      <a:accent2>
        <a:srgbClr val="E59F71"/>
      </a:accent2>
      <a:accent3>
        <a:srgbClr val="4F9E3F"/>
      </a:accent3>
      <a:accent4>
        <a:srgbClr val="57A7B5"/>
      </a:accent4>
      <a:accent5>
        <a:srgbClr val="772B90"/>
      </a:accent5>
      <a:accent6>
        <a:srgbClr val="963334"/>
      </a:accent6>
      <a:hlink>
        <a:srgbClr val="274690"/>
      </a:hlink>
      <a:folHlink>
        <a:srgbClr val="6611CC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7B8BF0644C4E47862514133CECCC9E" ma:contentTypeVersion="21" ma:contentTypeDescription="Create a new document." ma:contentTypeScope="" ma:versionID="172038ab98d65a8dd4aec8342ef938de">
  <xsd:schema xmlns:xsd="http://www.w3.org/2001/XMLSchema" xmlns:xs="http://www.w3.org/2001/XMLSchema" xmlns:p="http://schemas.microsoft.com/office/2006/metadata/properties" xmlns:ns2="690fd7a5-3318-45ee-b9a6-2de44dd7e3b8" xmlns:ns3="82284423-04fc-42c6-b7a4-bf8ab8b6b7ca" targetNamespace="http://schemas.microsoft.com/office/2006/metadata/properties" ma:root="true" ma:fieldsID="6095809dc6f6fa8cdc45cc35d8a14950" ns2:_="" ns3:_="">
    <xsd:import namespace="690fd7a5-3318-45ee-b9a6-2de44dd7e3b8"/>
    <xsd:import namespace="82284423-04fc-42c6-b7a4-bf8ab8b6b7c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_x0023_" minOccurs="0"/>
                <xsd:element ref="ns2:Cohort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0fd7a5-3318-45ee-b9a6-2de44dd7e3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54eff52-6b6d-4e5f-a3b0-187f185b1d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x0023_" ma:index="26" nillable="true" ma:displayName="#" ma:format="Dropdown" ma:internalName="_x0023_" ma:percentage="FALSE">
      <xsd:simpleType>
        <xsd:restriction base="dms:Number"/>
      </xsd:simpleType>
    </xsd:element>
    <xsd:element name="Cohort" ma:index="27" nillable="true" ma:displayName="Cohort" ma:format="Dropdown" ma:internalName="Cohort">
      <xsd:simpleType>
        <xsd:union memberTypes="dms:Text">
          <xsd:simpleType>
            <xsd:restriction base="dms:Choice">
              <xsd:enumeration value="DTP2 Cohort 1"/>
              <xsd:enumeration value="DTP1 Cohort 7"/>
              <xsd:enumeration value="DTP1 Cohort 6"/>
            </xsd:restriction>
          </xsd:simpleType>
        </xsd:union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284423-04fc-42c6-b7a4-bf8ab8b6b7c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a2b7143-059a-443d-aa25-084ce09ea585}" ma:internalName="TaxCatchAll" ma:showField="CatchAllData" ma:web="82284423-04fc-42c6-b7a4-bf8ab8b6b7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2284423-04fc-42c6-b7a4-bf8ab8b6b7ca" xsi:nil="true"/>
    <lcf76f155ced4ddcb4097134ff3c332f xmlns="690fd7a5-3318-45ee-b9a6-2de44dd7e3b8">
      <Terms xmlns="http://schemas.microsoft.com/office/infopath/2007/PartnerControls"/>
    </lcf76f155ced4ddcb4097134ff3c332f>
    <_x0023_ xmlns="690fd7a5-3318-45ee-b9a6-2de44dd7e3b8" xsi:nil="true"/>
    <Cohort xmlns="690fd7a5-3318-45ee-b9a6-2de44dd7e3b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D71063-A134-4E00-B275-F929394F1F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0fd7a5-3318-45ee-b9a6-2de44dd7e3b8"/>
    <ds:schemaRef ds:uri="82284423-04fc-42c6-b7a4-bf8ab8b6b7c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8075E9C-BD79-4006-854A-57C20D322CEA}">
  <ds:schemaRefs>
    <ds:schemaRef ds:uri="690fd7a5-3318-45ee-b9a6-2de44dd7e3b8"/>
    <ds:schemaRef ds:uri="82284423-04fc-42c6-b7a4-bf8ab8b6b7c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184af400-6cf4-4be6-9056-547874e8c8ee"/>
    <ds:schemaRef ds:uri="090332f9-f2c9-4cbf-b339-fc43a91a259d"/>
  </ds:schemaRefs>
</ds:datastoreItem>
</file>

<file path=customXml/itemProps3.xml><?xml version="1.0" encoding="utf-8"?>
<ds:datastoreItem xmlns:ds="http://schemas.openxmlformats.org/officeDocument/2006/customXml" ds:itemID="{F9D74BCC-58EB-479D-B283-24D2D51DF587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3ca6d47-5e4f-4774-84f1-696cbb508cbe}" enabled="0" method="" siteId="{33ca6d47-5e4f-4774-84f1-696cbb508cb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1152</Words>
  <Application>Microsoft Office PowerPoint</Application>
  <PresentationFormat>Widescreen</PresentationFormat>
  <Paragraphs>115</Paragraphs>
  <Slides>16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1_Office Theme</vt:lpstr>
      <vt:lpstr>Fidele template</vt:lpstr>
      <vt:lpstr>Supervisor-led Studentships Q&amp;A Skills Development Scotland (SDS) Competition</vt:lpstr>
      <vt:lpstr>What will we cover? </vt:lpstr>
      <vt:lpstr>Supervisor-led Studentships Key changes for DTP2</vt:lpstr>
      <vt:lpstr>Supervisor-led Studentships Key changes in DTP2</vt:lpstr>
      <vt:lpstr>Supervisor-led Studentships Introducing “Research in Practice” </vt:lpstr>
      <vt:lpstr>Supervisor-led Studentships Key notes for new supervisors</vt:lpstr>
      <vt:lpstr>Supervisor-led Studentships There are three separate competitions</vt:lpstr>
      <vt:lpstr>Key tips for securing funding​ </vt:lpstr>
      <vt:lpstr>Key tips for securing funding​</vt:lpstr>
      <vt:lpstr>Skills Development Scotland </vt:lpstr>
      <vt:lpstr>SDS Collaborative PhD Programme   </vt:lpstr>
      <vt:lpstr>Working with SDS</vt:lpstr>
      <vt:lpstr>What makes a successful SDS collaborative proposal </vt:lpstr>
      <vt:lpstr>26/27 SDS Topics   </vt:lpstr>
      <vt:lpstr>SDS Competition Timeline   </vt:lpstr>
      <vt:lpstr>Q&amp;A</vt:lpstr>
    </vt:vector>
  </TitlesOfParts>
  <Company>University of Edinburgh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SGSSS? About SGSSS</dc:title>
  <dc:creator>Ross Hoffie</dc:creator>
  <cp:lastModifiedBy>Emma Hollywood</cp:lastModifiedBy>
  <cp:revision>24</cp:revision>
  <dcterms:created xsi:type="dcterms:W3CDTF">2022-08-03T09:16:55Z</dcterms:created>
  <dcterms:modified xsi:type="dcterms:W3CDTF">2026-09-02T08:41:20Z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TaxKeyword">
    <vt:lpwstr/>
  </property>
  <property fmtid="{D5CDD505-2E9C-101B-9397-08002B2CF9AE}" pid="4" name="ContentTypeId">
    <vt:lpwstr>0x0101007B7B8BF0644C4E47862514133CECCC9E</vt:lpwstr>
  </property>
</Properties>
</file>